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3" r:id="rId2"/>
    <p:sldId id="257" r:id="rId3"/>
    <p:sldId id="325" r:id="rId4"/>
    <p:sldId id="326" r:id="rId5"/>
    <p:sldId id="292" r:id="rId6"/>
    <p:sldId id="333" r:id="rId7"/>
    <p:sldId id="334" r:id="rId8"/>
    <p:sldId id="338" r:id="rId9"/>
    <p:sldId id="339" r:id="rId10"/>
    <p:sldId id="340" r:id="rId11"/>
    <p:sldId id="295" r:id="rId12"/>
    <p:sldId id="298" r:id="rId13"/>
    <p:sldId id="343" r:id="rId14"/>
    <p:sldId id="354" r:id="rId15"/>
    <p:sldId id="301" r:id="rId16"/>
    <p:sldId id="289" r:id="rId17"/>
    <p:sldId id="345" r:id="rId18"/>
    <p:sldId id="310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03" r:id="rId27"/>
    <p:sldId id="365" r:id="rId28"/>
    <p:sldId id="344" r:id="rId29"/>
    <p:sldId id="316" r:id="rId30"/>
    <p:sldId id="353" r:id="rId31"/>
    <p:sldId id="271" r:id="rId32"/>
    <p:sldId id="355" r:id="rId33"/>
    <p:sldId id="331" r:id="rId34"/>
    <p:sldId id="332" r:id="rId35"/>
    <p:sldId id="356" r:id="rId36"/>
    <p:sldId id="357" r:id="rId37"/>
    <p:sldId id="274" r:id="rId38"/>
    <p:sldId id="322" r:id="rId39"/>
    <p:sldId id="358" r:id="rId40"/>
    <p:sldId id="324" r:id="rId41"/>
    <p:sldId id="362" r:id="rId42"/>
    <p:sldId id="280" r:id="rId43"/>
    <p:sldId id="364" r:id="rId44"/>
    <p:sldId id="288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11B"/>
    <a:srgbClr val="7F57E3"/>
    <a:srgbClr val="E630CC"/>
    <a:srgbClr val="FDE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5" autoAdjust="0"/>
  </p:normalViewPr>
  <p:slideViewPr>
    <p:cSldViewPr>
      <p:cViewPr varScale="1">
        <p:scale>
          <a:sx n="84" d="100"/>
          <a:sy n="84" d="100"/>
        </p:scale>
        <p:origin x="-4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57619473026589E-2"/>
          <c:w val="1"/>
          <c:h val="0.857954139037823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5448016914552347E-2"/>
                  <c:y val="-0.355084594862366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3187421104833E-2"/>
                  <c:y val="-0.451401045529475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407363924621305E-2"/>
                  <c:y val="-0.448282953340039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746956900697285E-2"/>
                  <c:y val="-0.434188438727508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410113045503727E-2"/>
                  <c:y val="-0.41354061877447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5493827160493825E-2"/>
                  <c:y val="-0.23116227826537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7098765432098762E-2"/>
                  <c:y val="-0.19748990852868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666666666666664E-2"/>
                  <c:y val="-0.14273284449875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1666666666666782E-2"/>
                  <c:y val="-9.3212235677517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4505</c:v>
                </c:pt>
                <c:pt idx="1">
                  <c:v>6789</c:v>
                </c:pt>
                <c:pt idx="2">
                  <c:v>6224</c:v>
                </c:pt>
                <c:pt idx="3">
                  <c:v>6016</c:v>
                </c:pt>
                <c:pt idx="4">
                  <c:v>5912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015936"/>
        <c:axId val="61017472"/>
        <c:axId val="0"/>
      </c:bar3DChart>
      <c:catAx>
        <c:axId val="6101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61017472"/>
        <c:crosses val="autoZero"/>
        <c:auto val="1"/>
        <c:lblAlgn val="ctr"/>
        <c:lblOffset val="100"/>
        <c:noMultiLvlLbl val="0"/>
      </c:catAx>
      <c:valAx>
        <c:axId val="61017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1015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578108292019157E-4"/>
          <c:y val="6.8278070790821627E-2"/>
          <c:w val="0.99776100904053655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</c:v>
                </c:pt>
                <c:pt idx="1">
                  <c:v>42</c:v>
                </c:pt>
                <c:pt idx="2">
                  <c:v>38</c:v>
                </c:pt>
                <c:pt idx="3">
                  <c:v>43</c:v>
                </c:pt>
                <c:pt idx="4">
                  <c:v>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787392"/>
        <c:axId val="85788928"/>
      </c:lineChart>
      <c:catAx>
        <c:axId val="85787392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85788928"/>
        <c:crosses val="autoZero"/>
        <c:auto val="1"/>
        <c:lblAlgn val="ctr"/>
        <c:lblOffset val="100"/>
        <c:noMultiLvlLbl val="0"/>
      </c:catAx>
      <c:valAx>
        <c:axId val="857889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578739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8278070790821627E-2"/>
          <c:w val="0.99004495965782058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23</c:v>
                </c:pt>
                <c:pt idx="2">
                  <c:v>17</c:v>
                </c:pt>
                <c:pt idx="3">
                  <c:v>20</c:v>
                </c:pt>
                <c:pt idx="4">
                  <c:v>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827968"/>
        <c:axId val="85829504"/>
      </c:lineChart>
      <c:catAx>
        <c:axId val="85827968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85829504"/>
        <c:crosses val="autoZero"/>
        <c:auto val="1"/>
        <c:lblAlgn val="ctr"/>
        <c:lblOffset val="100"/>
        <c:noMultiLvlLbl val="0"/>
      </c:catAx>
      <c:valAx>
        <c:axId val="858295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582796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8278070790821627E-2"/>
          <c:w val="0.99004495965782058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28</c:v>
                </c:pt>
                <c:pt idx="2">
                  <c:v>27</c:v>
                </c:pt>
                <c:pt idx="3">
                  <c:v>25</c:v>
                </c:pt>
                <c:pt idx="4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020096"/>
        <c:axId val="86021632"/>
      </c:lineChart>
      <c:catAx>
        <c:axId val="86020096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86021632"/>
        <c:crosses val="autoZero"/>
        <c:auto val="1"/>
        <c:lblAlgn val="ctr"/>
        <c:lblOffset val="100"/>
        <c:noMultiLvlLbl val="0"/>
      </c:catAx>
      <c:valAx>
        <c:axId val="860216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602009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8278070790821627E-2"/>
          <c:w val="0.99004495965782058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</c:v>
                </c:pt>
                <c:pt idx="1">
                  <c:v>22</c:v>
                </c:pt>
                <c:pt idx="2">
                  <c:v>21</c:v>
                </c:pt>
                <c:pt idx="3">
                  <c:v>16</c:v>
                </c:pt>
                <c:pt idx="4">
                  <c:v>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994880"/>
        <c:axId val="92718208"/>
      </c:lineChart>
      <c:catAx>
        <c:axId val="85994880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92718208"/>
        <c:crosses val="autoZero"/>
        <c:auto val="1"/>
        <c:lblAlgn val="ctr"/>
        <c:lblOffset val="100"/>
        <c:noMultiLvlLbl val="0"/>
      </c:catAx>
      <c:valAx>
        <c:axId val="927182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599488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8278070790821627E-2"/>
          <c:w val="0.99004495965782058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25</c:v>
                </c:pt>
                <c:pt idx="3">
                  <c:v>28</c:v>
                </c:pt>
                <c:pt idx="4">
                  <c:v>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064128"/>
        <c:axId val="86070016"/>
      </c:lineChart>
      <c:catAx>
        <c:axId val="86064128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86070016"/>
        <c:crosses val="autoZero"/>
        <c:auto val="1"/>
        <c:lblAlgn val="ctr"/>
        <c:lblOffset val="100"/>
        <c:noMultiLvlLbl val="0"/>
      </c:catAx>
      <c:valAx>
        <c:axId val="860700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606412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8278070790821627E-2"/>
          <c:w val="0.99004495965782058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478080"/>
        <c:axId val="92488064"/>
      </c:lineChart>
      <c:catAx>
        <c:axId val="92478080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92488064"/>
        <c:crosses val="autoZero"/>
        <c:auto val="1"/>
        <c:lblAlgn val="ctr"/>
        <c:lblOffset val="100"/>
        <c:noMultiLvlLbl val="0"/>
      </c:catAx>
      <c:valAx>
        <c:axId val="924880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47808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8278070790821627E-2"/>
          <c:w val="0.99004495965782058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29</c:v>
                </c:pt>
                <c:pt idx="2">
                  <c:v>29</c:v>
                </c:pt>
                <c:pt idx="3">
                  <c:v>28</c:v>
                </c:pt>
                <c:pt idx="4">
                  <c:v>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559616"/>
        <c:axId val="92569600"/>
      </c:lineChart>
      <c:catAx>
        <c:axId val="92559616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92569600"/>
        <c:crosses val="autoZero"/>
        <c:auto val="1"/>
        <c:lblAlgn val="ctr"/>
        <c:lblOffset val="100"/>
        <c:noMultiLvlLbl val="0"/>
      </c:catAx>
      <c:valAx>
        <c:axId val="925696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55961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8278070790821627E-2"/>
          <c:w val="0.99004495965782058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22</c:v>
                </c:pt>
                <c:pt idx="2">
                  <c:v>23</c:v>
                </c:pt>
                <c:pt idx="3">
                  <c:v>26</c:v>
                </c:pt>
                <c:pt idx="4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608384"/>
        <c:axId val="92609920"/>
      </c:lineChart>
      <c:catAx>
        <c:axId val="92608384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92609920"/>
        <c:crosses val="autoZero"/>
        <c:auto val="1"/>
        <c:lblAlgn val="ctr"/>
        <c:lblOffset val="100"/>
        <c:noMultiLvlLbl val="0"/>
      </c:catAx>
      <c:valAx>
        <c:axId val="926099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60838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8278070790821627E-2"/>
          <c:w val="0.99004495965782058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878336"/>
        <c:axId val="92879872"/>
      </c:lineChart>
      <c:catAx>
        <c:axId val="92878336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92879872"/>
        <c:crosses val="autoZero"/>
        <c:auto val="1"/>
        <c:lblAlgn val="ctr"/>
        <c:lblOffset val="100"/>
        <c:noMultiLvlLbl val="0"/>
      </c:catAx>
      <c:valAx>
        <c:axId val="928798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87833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1.3442760545631911E-2"/>
          <c:w val="0.97154466802760764"/>
          <c:h val="0.70801741206836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ПРОТОКОЛОВ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3"/>
                  <c:y val="-5.4687499999999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-7.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08E-2"/>
                  <c:y val="-5.208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964E-3"/>
                  <c:y val="-5.7291666666666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196E-3"/>
                  <c:y val="-5.2083333333333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4505</c:v>
                </c:pt>
                <c:pt idx="1">
                  <c:v>6789</c:v>
                </c:pt>
                <c:pt idx="2">
                  <c:v>6224</c:v>
                </c:pt>
                <c:pt idx="3">
                  <c:v>6016</c:v>
                </c:pt>
                <c:pt idx="4">
                  <c:v>5912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ПРОТОКОЛОВ НА ЮЛ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5493827160493825E-2"/>
                  <c:y val="-3.90625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28 %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580246913580245E-2"/>
                  <c:y val="-5.399476161705016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27 %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580125400991545E-2"/>
                  <c:y val="-9.5195282715923452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36 %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753086419753084E-2"/>
                  <c:y val="-0.1136327318273616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37 %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209876543209874E-2"/>
                  <c:y val="-9.333095409490269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36 %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1256</c:v>
                </c:pt>
                <c:pt idx="1">
                  <c:v>1815</c:v>
                </c:pt>
                <c:pt idx="2">
                  <c:v>2251</c:v>
                </c:pt>
                <c:pt idx="3">
                  <c:v>2212</c:v>
                </c:pt>
                <c:pt idx="4">
                  <c:v>2132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927104"/>
        <c:axId val="92928640"/>
        <c:axId val="0"/>
      </c:bar3DChart>
      <c:catAx>
        <c:axId val="9292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2928640"/>
        <c:crosses val="autoZero"/>
        <c:auto val="1"/>
        <c:lblAlgn val="ctr"/>
        <c:lblOffset val="100"/>
        <c:noMultiLvlLbl val="0"/>
      </c:catAx>
      <c:valAx>
        <c:axId val="92928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92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6185680086333238"/>
          <c:w val="0.57320841839214542"/>
          <c:h val="0.13814319913666759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0.77688497574343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-1.5432098765432084E-2"/>
                  <c:y val="-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2"/>
                  <c:y val="-2.116431507610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802469135802469E-2"/>
                  <c:y val="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75308641975308E-2"/>
                  <c:y val="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148148148148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196E-3"/>
                  <c:y val="-3.6709305026714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1728395061729528E-3"/>
                  <c:y val="-2.2905102896214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5515996798076567E-3"/>
                  <c:y val="-9.0399407280864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ОЗПП</c:v>
                </c:pt>
                <c:pt idx="1">
                  <c:v>ОНКГ</c:v>
                </c:pt>
                <c:pt idx="2">
                  <c:v>ОНГДиП</c:v>
                </c:pt>
                <c:pt idx="3">
                  <c:v>ОНГП</c:v>
                </c:pt>
                <c:pt idx="4">
                  <c:v>ОЭН</c:v>
                </c:pt>
                <c:pt idx="5">
                  <c:v>ОЮО</c:v>
                </c:pt>
                <c:pt idx="6">
                  <c:v>ОНУТиРБ</c:v>
                </c:pt>
                <c:pt idx="7">
                  <c:v>ОНТиСОТ</c:v>
                </c:pt>
                <c:pt idx="8">
                  <c:v>ОГРиЛ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612</c:v>
                </c:pt>
                <c:pt idx="1">
                  <c:v>396</c:v>
                </c:pt>
                <c:pt idx="2">
                  <c:v>396</c:v>
                </c:pt>
                <c:pt idx="3">
                  <c:v>316</c:v>
                </c:pt>
                <c:pt idx="4">
                  <c:v>283</c:v>
                </c:pt>
                <c:pt idx="5">
                  <c:v>252</c:v>
                </c:pt>
                <c:pt idx="6">
                  <c:v>236</c:v>
                </c:pt>
                <c:pt idx="7">
                  <c:v>131</c:v>
                </c:pt>
                <c:pt idx="8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-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2.11643150761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057067733214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3632E-3"/>
                  <c:y val="-2.11643150761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6234567901234566E-2"/>
                  <c:y val="-9.1620411584859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8518397005929929E-2"/>
                  <c:y val="-1.374306173772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50742984872526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ОЗПП</c:v>
                </c:pt>
                <c:pt idx="1">
                  <c:v>ОНКГ</c:v>
                </c:pt>
                <c:pt idx="2">
                  <c:v>ОНГДиП</c:v>
                </c:pt>
                <c:pt idx="3">
                  <c:v>ОНГП</c:v>
                </c:pt>
                <c:pt idx="4">
                  <c:v>ОЭН</c:v>
                </c:pt>
                <c:pt idx="5">
                  <c:v>ОЮО</c:v>
                </c:pt>
                <c:pt idx="6">
                  <c:v>ОНУТиРБ</c:v>
                </c:pt>
                <c:pt idx="7">
                  <c:v>ОНТиСОТ</c:v>
                </c:pt>
                <c:pt idx="8">
                  <c:v>ОГРиЛ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556</c:v>
                </c:pt>
                <c:pt idx="1">
                  <c:v>537</c:v>
                </c:pt>
                <c:pt idx="2">
                  <c:v>304</c:v>
                </c:pt>
                <c:pt idx="3">
                  <c:v>380</c:v>
                </c:pt>
                <c:pt idx="4">
                  <c:v>343</c:v>
                </c:pt>
                <c:pt idx="5">
                  <c:v>406</c:v>
                </c:pt>
                <c:pt idx="6">
                  <c:v>204</c:v>
                </c:pt>
                <c:pt idx="7">
                  <c:v>96</c:v>
                </c:pt>
                <c:pt idx="8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042176"/>
        <c:axId val="69043712"/>
      </c:barChart>
      <c:catAx>
        <c:axId val="6904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700" b="1"/>
            </a:pPr>
            <a:endParaRPr lang="ru-RU"/>
          </a:p>
        </c:txPr>
        <c:crossAx val="69043712"/>
        <c:crosses val="autoZero"/>
        <c:auto val="1"/>
        <c:lblAlgn val="ctr"/>
        <c:lblOffset val="100"/>
        <c:noMultiLvlLbl val="0"/>
      </c:catAx>
      <c:valAx>
        <c:axId val="69043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04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2324528043893"/>
          <c:y val="5.368288804851408E-2"/>
          <c:w val="0.26777176704962508"/>
          <c:h val="0.13226048957523237"/>
        </c:manualLayout>
      </c:layout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32098765432098E-3"/>
          <c:y val="0"/>
          <c:w val="0.99643664333624959"/>
          <c:h val="0.747617290026246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рассмотрено дел судом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51077752189507E-2"/>
                  <c:y val="-0.10357220582796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678E-2"/>
                  <c:y val="-6.5104166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938271604937E-2"/>
                  <c:y val="-5.7291666666666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123456790123455E-2"/>
                  <c:y val="-8.0729166666666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142</c:v>
                </c:pt>
                <c:pt idx="1">
                  <c:v>1199</c:v>
                </c:pt>
                <c:pt idx="2">
                  <c:v>1235</c:v>
                </c:pt>
                <c:pt idx="3">
                  <c:v>1285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прекращено дел судом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923699626595162E-2"/>
                  <c:y val="-4.59043363522774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188</a:t>
                    </a:r>
                    <a:endParaRPr lang="ru-RU" dirty="0" smtClean="0"/>
                  </a:p>
                  <a:p>
                    <a:r>
                      <a:rPr lang="ru-RU" dirty="0" smtClean="0"/>
                      <a:t>(6,3 %)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469135802469077E-2"/>
                  <c:y val="-7.97285841907976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425</a:t>
                    </a:r>
                  </a:p>
                  <a:p>
                    <a:r>
                      <a:rPr lang="ru-RU" dirty="0" smtClean="0"/>
                      <a:t>(35,4 %)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135058439834372E-2"/>
                  <c:y val="-8.69766372990520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47</a:t>
                    </a:r>
                    <a:endParaRPr lang="ru-RU" dirty="0" smtClean="0"/>
                  </a:p>
                  <a:p>
                    <a:r>
                      <a:rPr lang="ru-RU" dirty="0" smtClean="0"/>
                      <a:t>(28,0</a:t>
                    </a:r>
                    <a:r>
                      <a:rPr lang="ru-RU" baseline="0" dirty="0" smtClean="0"/>
                      <a:t>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86102862393819E-2"/>
                  <c:y val="-7.48965487852947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348</a:t>
                    </a:r>
                  </a:p>
                  <a:p>
                    <a:r>
                      <a:rPr lang="ru-RU" dirty="0" smtClean="0"/>
                      <a:t>(27,0 %)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425</c:v>
                </c:pt>
                <c:pt idx="2">
                  <c:v>347</c:v>
                </c:pt>
                <c:pt idx="3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371456"/>
        <c:axId val="98372992"/>
        <c:axId val="0"/>
      </c:bar3DChart>
      <c:catAx>
        <c:axId val="9837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8372992"/>
        <c:crosses val="autoZero"/>
        <c:auto val="1"/>
        <c:lblAlgn val="ctr"/>
        <c:lblOffset val="100"/>
        <c:noMultiLvlLbl val="0"/>
      </c:catAx>
      <c:valAx>
        <c:axId val="98372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8371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4659141240157476"/>
          <c:w val="0.42708187518226887"/>
          <c:h val="0.14535884186351705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1.4697441025071289E-2"/>
          <c:w val="0.98062639739477009"/>
          <c:h val="0.745750472169758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РАССМОТРЕНО СУДОМ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31E-2"/>
                  <c:y val="-4.2757787714945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4567901234566E-2"/>
                  <c:y val="-4.311422959177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357E-2"/>
                  <c:y val="-3.9595330457109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61728395061727E-2"/>
                  <c:y val="-4.8991470083570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142</c:v>
                </c:pt>
                <c:pt idx="1">
                  <c:v>125</c:v>
                </c:pt>
                <c:pt idx="2">
                  <c:v>136</c:v>
                </c:pt>
                <c:pt idx="3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ПРИНЯТО СУДОМ РЕШЕНИЙ ОБ АПД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5.2469135802469133E-2"/>
                  <c:y val="-4.382711334543075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64 </a:t>
                    </a:r>
                  </a:p>
                  <a:p>
                    <a:r>
                      <a:rPr lang="ru-RU" sz="2000" b="1" dirty="0" smtClean="0"/>
                      <a:t>(45 %)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209876543209874E-2"/>
                  <c:y val="-5.0463142984112877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63</a:t>
                    </a:r>
                  </a:p>
                  <a:p>
                    <a:r>
                      <a:rPr lang="ru-RU" sz="2000" b="1" dirty="0" smtClean="0"/>
                      <a:t>(50 %)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469135802469133E-2"/>
                  <c:y val="-3.7502198829759657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70</a:t>
                    </a:r>
                  </a:p>
                  <a:p>
                    <a:r>
                      <a:rPr lang="ru-RU" sz="2000" b="1" dirty="0" smtClean="0"/>
                      <a:t>(51 %)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901234567901231E-2"/>
                  <c:y val="-2.20463544174104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 </a:t>
                    </a:r>
                  </a:p>
                  <a:p>
                    <a:r>
                      <a:rPr lang="ru-RU" dirty="0" smtClean="0"/>
                      <a:t>(75 %)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64</c:v>
                </c:pt>
                <c:pt idx="1">
                  <c:v>63</c:v>
                </c:pt>
                <c:pt idx="2">
                  <c:v>70</c:v>
                </c:pt>
                <c:pt idx="3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669888"/>
        <c:axId val="101683968"/>
        <c:axId val="0"/>
      </c:bar3DChart>
      <c:catAx>
        <c:axId val="10166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1683968"/>
        <c:crosses val="autoZero"/>
        <c:auto val="1"/>
        <c:lblAlgn val="ctr"/>
        <c:lblOffset val="100"/>
        <c:noMultiLvlLbl val="0"/>
      </c:catAx>
      <c:valAx>
        <c:axId val="101683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669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473850490910797E-3"/>
          <c:y val="0.88821226653828589"/>
          <c:w val="0.61968224458053855"/>
          <c:h val="0.11178773346171413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57619473026589E-2"/>
          <c:w val="1"/>
          <c:h val="0.8408575840303593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АДМИНИСТРАТИВНЫХ МАТЕРИАЛОВ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3957048156107238E-2"/>
                  <c:y val="-0.45995283557082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3187421104833E-2"/>
                  <c:y val="-0.451401045529475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952240247054579E-2"/>
                  <c:y val="-0.31243093860441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782857958643904E-2"/>
                  <c:y val="-0.400821267606902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553717277290322E-2"/>
                  <c:y val="-0.33250622303227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5493827160493825E-2"/>
                  <c:y val="-0.23116227826537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7098765432098762E-2"/>
                  <c:y val="-0.19748990852868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666666666666664E-2"/>
                  <c:y val="-0.14273284449875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1666666666666782E-2"/>
                  <c:y val="-9.3212235677517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948</c:v>
                </c:pt>
                <c:pt idx="1">
                  <c:v>814</c:v>
                </c:pt>
                <c:pt idx="2">
                  <c:v>533</c:v>
                </c:pt>
                <c:pt idx="3">
                  <c:v>720</c:v>
                </c:pt>
                <c:pt idx="4">
                  <c:v>585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502528"/>
        <c:axId val="98504064"/>
        <c:axId val="0"/>
      </c:bar3DChart>
      <c:catAx>
        <c:axId val="9850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98504064"/>
        <c:crosses val="autoZero"/>
        <c:auto val="1"/>
        <c:lblAlgn val="ctr"/>
        <c:lblOffset val="100"/>
        <c:noMultiLvlLbl val="0"/>
      </c:catAx>
      <c:valAx>
        <c:axId val="98504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850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3477263047446329E-4"/>
          <c:w val="1"/>
          <c:h val="0.8002471024366467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СУДОМ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6.2</c:v>
                </c:pt>
                <c:pt idx="1">
                  <c:v>7.5</c:v>
                </c:pt>
                <c:pt idx="2">
                  <c:v>12</c:v>
                </c:pt>
                <c:pt idx="3">
                  <c:v>10.7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УПРАВЛЕНИЕМ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22,3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22.3</c:v>
                </c:pt>
                <c:pt idx="1">
                  <c:v>26.6</c:v>
                </c:pt>
                <c:pt idx="2">
                  <c:v>29.1</c:v>
                </c:pt>
                <c:pt idx="3">
                  <c:v>40.799999999999997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583040"/>
        <c:axId val="112584576"/>
        <c:axId val="0"/>
      </c:bar3DChart>
      <c:catAx>
        <c:axId val="1125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2584576"/>
        <c:crosses val="autoZero"/>
        <c:auto val="1"/>
        <c:lblAlgn val="ctr"/>
        <c:lblOffset val="100"/>
        <c:noMultiLvlLbl val="0"/>
      </c:catAx>
      <c:valAx>
        <c:axId val="112584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258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4059492563425854E-4"/>
          <c:y val="0.91639026990828176"/>
          <c:w val="0.57537668902498296"/>
          <c:h val="8.360973009171821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828842379336771E-3"/>
          <c:y val="0"/>
          <c:w val="0.99531711576206627"/>
          <c:h val="0.8069502865231192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8.4946639357260406E-2"/>
                  <c:y val="-0.3326331976607780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9,8 </a:t>
                    </a:r>
                  </a:p>
                  <a:p>
                    <a:r>
                      <a:rPr lang="ru-RU" sz="2000" b="1" dirty="0" smtClean="0"/>
                      <a:t>млн.</a:t>
                    </a:r>
                    <a:r>
                      <a:rPr lang="ru-RU" sz="2000" b="1" baseline="0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50016910257197E-2"/>
                  <c:y val="-0.20168482513591676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2,4</a:t>
                    </a:r>
                  </a:p>
                  <a:p>
                    <a:r>
                      <a:rPr lang="ru-RU" sz="2000" b="1" dirty="0" smtClean="0"/>
                      <a:t>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000112735047795E-3"/>
                  <c:y val="-0.1896796094717580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2,1</a:t>
                    </a:r>
                  </a:p>
                  <a:p>
                    <a:r>
                      <a:rPr lang="ru-RU" sz="2000" b="1" dirty="0" smtClean="0"/>
                      <a:t>млн.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1667981908891E-2"/>
                  <c:y val="-0.13925830866001027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1,6</a:t>
                    </a:r>
                  </a:p>
                  <a:p>
                    <a:r>
                      <a:rPr lang="ru-RU" sz="2000" b="1" baseline="0" dirty="0" smtClean="0"/>
                      <a:t>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542750710509849E-2"/>
                  <c:y val="-0.12005026608621576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0,9</a:t>
                    </a:r>
                  </a:p>
                  <a:p>
                    <a:r>
                      <a:rPr lang="ru-RU" sz="2000" b="1" dirty="0" smtClean="0"/>
                      <a:t>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098795745384033E-2"/>
                  <c:y val="-0.1104462447993185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0,5</a:t>
                    </a:r>
                  </a:p>
                  <a:p>
                    <a:r>
                      <a:rPr lang="ru-RU" sz="2000" b="1" dirty="0" smtClean="0"/>
                      <a:t>млн.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200008589148359E-2"/>
                  <c:y val="-0.1104462447993185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0,5</a:t>
                    </a:r>
                  </a:p>
                  <a:p>
                    <a:r>
                      <a:rPr lang="ru-RU" sz="2000" b="1" dirty="0" smtClean="0"/>
                      <a:t>млн.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783199625811992E-2"/>
                  <c:y val="-0.10804523947759417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0,2</a:t>
                    </a:r>
                  </a:p>
                  <a:p>
                    <a:r>
                      <a:rPr lang="ru-RU" sz="2000" b="1" dirty="0" smtClean="0"/>
                      <a:t>млн.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5074298487252603E-2"/>
                  <c:y val="-7.443116497345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ОЗПП</c:v>
                </c:pt>
                <c:pt idx="1">
                  <c:v>ОНГДиП</c:v>
                </c:pt>
                <c:pt idx="2">
                  <c:v>ОНГП</c:v>
                </c:pt>
                <c:pt idx="3">
                  <c:v>ОЮО</c:v>
                </c:pt>
                <c:pt idx="4">
                  <c:v>ОНКГ</c:v>
                </c:pt>
                <c:pt idx="5">
                  <c:v>ОЭН</c:v>
                </c:pt>
                <c:pt idx="6">
                  <c:v>ОНУТиРБ</c:v>
                </c:pt>
                <c:pt idx="7">
                  <c:v>ОНТиСОТ</c:v>
                </c:pt>
                <c:pt idx="8">
                  <c:v>ОГРиЛ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9.8000000000000007</c:v>
                </c:pt>
                <c:pt idx="1">
                  <c:v>2.4</c:v>
                </c:pt>
                <c:pt idx="2">
                  <c:v>2.1</c:v>
                </c:pt>
                <c:pt idx="3">
                  <c:v>1.6</c:v>
                </c:pt>
                <c:pt idx="4">
                  <c:v>0.9</c:v>
                </c:pt>
                <c:pt idx="5">
                  <c:v>0.5</c:v>
                </c:pt>
                <c:pt idx="6">
                  <c:v>0.5</c:v>
                </c:pt>
                <c:pt idx="7">
                  <c:v>0.2</c:v>
                </c:pt>
                <c:pt idx="8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671744"/>
        <c:axId val="112673536"/>
        <c:axId val="0"/>
      </c:bar3DChart>
      <c:catAx>
        <c:axId val="11267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2673536"/>
        <c:crosses val="autoZero"/>
        <c:auto val="1"/>
        <c:lblAlgn val="ctr"/>
        <c:lblOffset val="100"/>
        <c:noMultiLvlLbl val="0"/>
      </c:catAx>
      <c:valAx>
        <c:axId val="112673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2671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304833176180806E-2"/>
          <c:y val="2.2355061045087665E-2"/>
          <c:w val="0.94215801758019291"/>
          <c:h val="0.6917020621191405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8.2557422394662697E-2"/>
                  <c:y val="-0.32062817105215646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12,8 </a:t>
                    </a:r>
                  </a:p>
                  <a:p>
                    <a:r>
                      <a:rPr lang="ru-RU" sz="2000" b="1" dirty="0" smtClean="0"/>
                      <a:t>млн.</a:t>
                    </a:r>
                    <a:r>
                      <a:rPr lang="ru-RU" sz="2000" b="1" baseline="0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50016910257197E-2"/>
                  <c:y val="-0.20168482513591676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3,1</a:t>
                    </a:r>
                  </a:p>
                  <a:p>
                    <a:r>
                      <a:rPr lang="ru-RU" sz="2000" b="1" dirty="0" smtClean="0"/>
                      <a:t>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000112735047795E-3"/>
                  <c:y val="-0.1896796094717580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2,0</a:t>
                    </a:r>
                  </a:p>
                  <a:p>
                    <a:r>
                      <a:rPr lang="ru-RU" sz="2000" b="1" dirty="0" smtClean="0"/>
                      <a:t>млн.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1667981908891E-2"/>
                  <c:y val="-0.13925830866001027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1,5</a:t>
                    </a:r>
                  </a:p>
                  <a:p>
                    <a:r>
                      <a:rPr lang="ru-RU" sz="2000" b="1" baseline="0" dirty="0" smtClean="0"/>
                      <a:t>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542750710509849E-2"/>
                  <c:y val="-0.12005026608621576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1,2</a:t>
                    </a:r>
                  </a:p>
                  <a:p>
                    <a:r>
                      <a:rPr lang="ru-RU" sz="2000" b="1" dirty="0" smtClean="0"/>
                      <a:t>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61667981908891E-2"/>
                  <c:y val="-0.1008422235124212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0,8</a:t>
                    </a:r>
                  </a:p>
                  <a:p>
                    <a:r>
                      <a:rPr lang="ru-RU" sz="2000" b="1" dirty="0" smtClean="0"/>
                      <a:t>млн.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200019560979455E-2"/>
                  <c:y val="-0.1008422235124212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0,7</a:t>
                    </a:r>
                  </a:p>
                  <a:p>
                    <a:r>
                      <a:rPr lang="ru-RU" sz="2000" b="1" dirty="0" smtClean="0"/>
                      <a:t>млн.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78336527493021E-2"/>
                  <c:y val="-8.1634180938626719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0,4</a:t>
                    </a:r>
                  </a:p>
                  <a:p>
                    <a:r>
                      <a:rPr lang="ru-RU" sz="2000" b="1" dirty="0" smtClean="0"/>
                      <a:t>млн.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ВОЛЖСКИЙ</c:v>
                </c:pt>
                <c:pt idx="1">
                  <c:v>МИХАЙЛОВКА</c:v>
                </c:pt>
                <c:pt idx="2">
                  <c:v>УРЮПИНСК</c:v>
                </c:pt>
                <c:pt idx="3">
                  <c:v>КАМЫШИН</c:v>
                </c:pt>
                <c:pt idx="4">
                  <c:v>КОТЕЛЬНИКОВО</c:v>
                </c:pt>
                <c:pt idx="5">
                  <c:v>ПАЛЛАСОВКА</c:v>
                </c:pt>
                <c:pt idx="6">
                  <c:v>ФРОЛОВО</c:v>
                </c:pt>
                <c:pt idx="7">
                  <c:v>КАЛАЧ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12.8</c:v>
                </c:pt>
                <c:pt idx="1">
                  <c:v>3.1</c:v>
                </c:pt>
                <c:pt idx="2">
                  <c:v>2</c:v>
                </c:pt>
                <c:pt idx="3">
                  <c:v>1.5</c:v>
                </c:pt>
                <c:pt idx="4">
                  <c:v>1.2</c:v>
                </c:pt>
                <c:pt idx="5">
                  <c:v>0.8</c:v>
                </c:pt>
                <c:pt idx="6">
                  <c:v>0.7</c:v>
                </c:pt>
                <c:pt idx="7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743936"/>
        <c:axId val="112745472"/>
        <c:axId val="0"/>
      </c:bar3DChart>
      <c:catAx>
        <c:axId val="11274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2745472"/>
        <c:crosses val="autoZero"/>
        <c:auto val="1"/>
        <c:lblAlgn val="ctr"/>
        <c:lblOffset val="100"/>
        <c:noMultiLvlLbl val="0"/>
      </c:catAx>
      <c:valAx>
        <c:axId val="112745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274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45149420054814E-3"/>
          <c:y val="0"/>
          <c:w val="0.99770392921159701"/>
          <c:h val="0.736155056859384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НАЛОЖЕНО ШТРАФОВ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78138485029544E-2"/>
                  <c:y val="-7.5910639045741787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28,5 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111626407185062E-2"/>
                  <c:y val="-9.6149271776628673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34,0 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617207727544311E-2"/>
                  <c:y val="-6.7580159113738603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41,1 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628370368262822E-2"/>
                  <c:y val="-6.73453216591341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51,5 млн.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28492390</c:v>
                </c:pt>
                <c:pt idx="1">
                  <c:v>34044100</c:v>
                </c:pt>
                <c:pt idx="2">
                  <c:v>41105900</c:v>
                </c:pt>
                <c:pt idx="3">
                  <c:v>51498950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ВЗЫСКАНО ШТРАФОВ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5.2695346212573858E-2"/>
                  <c:y val="-2.2761620287531949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21,4 млн.</a:t>
                    </a:r>
                  </a:p>
                  <a:p>
                    <a:r>
                      <a:rPr lang="ru-RU" sz="1800" b="1" dirty="0" smtClean="0"/>
                      <a:t>(75 %)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717671494010922E-2"/>
                  <c:y val="-1.5897927521586107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26,7 млн.</a:t>
                    </a:r>
                  </a:p>
                  <a:p>
                    <a:r>
                      <a:rPr lang="ru-RU" sz="1800" b="1" dirty="0" smtClean="0"/>
                      <a:t>(79 %)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8717552944300602E-2"/>
                  <c:y val="-2.1412441233820835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30,2 млн.</a:t>
                    </a:r>
                  </a:p>
                  <a:p>
                    <a:r>
                      <a:rPr lang="ru-RU" sz="1800" b="1" dirty="0" smtClean="0"/>
                      <a:t>(74 %)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267903377244258E-2"/>
                  <c:y val="-1.6836330414783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43,0 млн.</a:t>
                    </a:r>
                  </a:p>
                  <a:p>
                    <a:r>
                      <a:rPr lang="ru-RU" dirty="0" smtClean="0"/>
                      <a:t>(84</a:t>
                    </a:r>
                    <a:r>
                      <a:rPr lang="ru-RU" baseline="0" dirty="0" smtClean="0"/>
                      <a:t>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21433090</c:v>
                </c:pt>
                <c:pt idx="1">
                  <c:v>26734660</c:v>
                </c:pt>
                <c:pt idx="2">
                  <c:v>30239600</c:v>
                </c:pt>
                <c:pt idx="3">
                  <c:v>43074050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817280"/>
        <c:axId val="112818816"/>
        <c:axId val="0"/>
      </c:bar3DChart>
      <c:catAx>
        <c:axId val="11281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2818816"/>
        <c:crosses val="autoZero"/>
        <c:auto val="1"/>
        <c:lblAlgn val="ctr"/>
        <c:lblOffset val="100"/>
        <c:noMultiLvlLbl val="0"/>
      </c:catAx>
      <c:valAx>
        <c:axId val="112818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281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432098765432098E-3"/>
          <c:y val="0.86253751873904516"/>
          <c:w val="0.42596309784618885"/>
          <c:h val="0.13746248126095484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561394523951785E-2"/>
          <c:y val="4.1072300946774561E-2"/>
          <c:w val="0.96653531552049776"/>
          <c:h val="0.662833695799401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ВЫНЕСЕНО ПОСТАНОВЛЕНИЙ О НАЗНАЧЕНИИ НАКАЗАНИЯ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934826685923787E-2"/>
                  <c:y val="-2.5177758026885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44728363515165E-2"/>
                  <c:y val="-4.199780694078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68307225123135E-2"/>
                  <c:y val="-3.6380863685762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576417435099803E-2"/>
                  <c:y val="-3.382424783852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5770</c:v>
                </c:pt>
                <c:pt idx="1">
                  <c:v>4889</c:v>
                </c:pt>
                <c:pt idx="2">
                  <c:v>4878</c:v>
                </c:pt>
                <c:pt idx="3">
                  <c:v>4766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ВНЕСЕНО ПРЕДСТАВЛЕНИЙ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6673020931136844E-2"/>
                  <c:y val="-7.3713017561359451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2413</a:t>
                    </a:r>
                  </a:p>
                  <a:p>
                    <a:r>
                      <a:rPr lang="ru-RU" sz="1800" b="1" dirty="0" smtClean="0"/>
                      <a:t>(42 %)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648302966337071E-2"/>
                  <c:y val="-8.4276975313245253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2403</a:t>
                    </a:r>
                  </a:p>
                  <a:p>
                    <a:r>
                      <a:rPr lang="ru-RU" sz="1800" b="1" dirty="0" smtClean="0"/>
                      <a:t>(49 %)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708814761322819E-2"/>
                  <c:y val="-5.8750131263953932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2646</a:t>
                    </a:r>
                  </a:p>
                  <a:p>
                    <a:r>
                      <a:rPr lang="ru-RU" sz="1800" b="1" dirty="0" smtClean="0"/>
                      <a:t>(54 %)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441043587749508E-2"/>
                  <c:y val="-3.62402655412716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3029</a:t>
                    </a:r>
                    <a:endParaRPr lang="ru-RU" dirty="0" smtClean="0"/>
                  </a:p>
                  <a:p>
                    <a:r>
                      <a:rPr lang="ru-RU" dirty="0" smtClean="0"/>
                      <a:t>(64 %)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2413</c:v>
                </c:pt>
                <c:pt idx="1">
                  <c:v>2403</c:v>
                </c:pt>
                <c:pt idx="2">
                  <c:v>2646</c:v>
                </c:pt>
                <c:pt idx="3">
                  <c:v>3029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079616"/>
        <c:axId val="114081152"/>
        <c:axId val="0"/>
      </c:bar3DChart>
      <c:catAx>
        <c:axId val="11407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4081152"/>
        <c:crosses val="autoZero"/>
        <c:auto val="1"/>
        <c:lblAlgn val="ctr"/>
        <c:lblOffset val="100"/>
        <c:noMultiLvlLbl val="0"/>
      </c:catAx>
      <c:valAx>
        <c:axId val="114081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0796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"/>
          <c:y val="0.81144486361418777"/>
          <c:w val="0.90779959634114726"/>
          <c:h val="0.188555136385812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0"/>
          <c:w val="0.98195598814037144"/>
          <c:h val="0.82364864188771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ОБЖАЛОВАНО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506544005878295E-3"/>
                  <c:y val="-7.0845117299712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04938271604937E-2"/>
                  <c:y val="-0.12047053331005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483809932872641E-2"/>
                  <c:y val="-5.8656252884689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275428141369405E-2"/>
                  <c:y val="-6.8808391279710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728395061727264E-3"/>
                  <c:y val="-3.9994465332848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186</c:v>
                </c:pt>
                <c:pt idx="1">
                  <c:v>290</c:v>
                </c:pt>
                <c:pt idx="2">
                  <c:v>574</c:v>
                </c:pt>
                <c:pt idx="3">
                  <c:v>397</c:v>
                </c:pt>
                <c:pt idx="4">
                  <c:v>456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ОТМЕНЕНО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8273067821165888E-2"/>
                  <c:y val="-0.112484433748636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</a:t>
                    </a:r>
                  </a:p>
                  <a:p>
                    <a:r>
                      <a:rPr lang="ru-RU" dirty="0" smtClean="0"/>
                      <a:t>(20 %)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307082516656523E-2"/>
                  <c:y val="-6.74906602491820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</a:t>
                    </a:r>
                  </a:p>
                  <a:p>
                    <a:r>
                      <a:rPr lang="ru-RU" dirty="0" smtClean="0"/>
                      <a:t>(24 %)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815734668223031E-2"/>
                  <c:y val="-5.79488049884390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137</a:t>
                    </a:r>
                  </a:p>
                  <a:p>
                    <a:r>
                      <a:rPr lang="ru-RU" dirty="0" smtClean="0"/>
                      <a:t>(24</a:t>
                    </a:r>
                    <a:r>
                      <a:rPr lang="ru-RU" baseline="0" dirty="0" smtClean="0"/>
                      <a:t>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256001082342998E-2"/>
                  <c:y val="-7.93773211268015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</a:t>
                    </a:r>
                  </a:p>
                  <a:p>
                    <a:r>
                      <a:rPr lang="ru-RU" dirty="0" smtClean="0"/>
                      <a:t>(16</a:t>
                    </a:r>
                    <a:r>
                      <a:rPr lang="ru-RU" baseline="0" dirty="0" smtClean="0"/>
                      <a:t>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1290015777833771E-2"/>
                  <c:y val="-6.95335062577323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</a:t>
                    </a:r>
                    <a:endParaRPr lang="ru-RU" dirty="0" smtClean="0"/>
                  </a:p>
                  <a:p>
                    <a:r>
                      <a:rPr lang="ru-RU" dirty="0" smtClean="0"/>
                      <a:t>(18 %)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37</c:v>
                </c:pt>
                <c:pt idx="1">
                  <c:v>69</c:v>
                </c:pt>
                <c:pt idx="2">
                  <c:v>137</c:v>
                </c:pt>
                <c:pt idx="3">
                  <c:v>64</c:v>
                </c:pt>
                <c:pt idx="4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139136"/>
        <c:axId val="114140672"/>
        <c:axId val="0"/>
      </c:bar3DChart>
      <c:catAx>
        <c:axId val="11413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4140672"/>
        <c:crosses val="autoZero"/>
        <c:auto val="1"/>
        <c:lblAlgn val="ctr"/>
        <c:lblOffset val="100"/>
        <c:noMultiLvlLbl val="0"/>
      </c:catAx>
      <c:valAx>
        <c:axId val="114140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139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450665888985834E-4"/>
          <c:y val="0.93121274196322179"/>
          <c:w val="0.99798228346456686"/>
          <c:h val="6.8787258036778251E-2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250039169437014E-3"/>
          <c:w val="1"/>
          <c:h val="0.774939469007820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5432098765432098E-3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802469135802469E-2"/>
                  <c:y val="-4.314264227051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345679012345651E-2"/>
                  <c:y val="-1.4019097593144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728395061728392E-3"/>
                  <c:y val="-1.5737567620691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75308641975308E-2"/>
                  <c:y val="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64197530864196E-3"/>
                  <c:y val="-2.035030295779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6296296296296294E-3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430883639546188E-3"/>
                  <c:y val="-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148148148148147E-2"/>
                  <c:y val="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ВОЛЖСКИЙ</c:v>
                </c:pt>
                <c:pt idx="1">
                  <c:v>МИХАЙЛОВКА</c:v>
                </c:pt>
                <c:pt idx="2">
                  <c:v>УРЮПИНСК</c:v>
                </c:pt>
                <c:pt idx="3">
                  <c:v>КАМЫШИН</c:v>
                </c:pt>
                <c:pt idx="4">
                  <c:v>ПАЛЛАСОВКА</c:v>
                </c:pt>
                <c:pt idx="5">
                  <c:v>КОТЕЛЬНИКОВО</c:v>
                </c:pt>
                <c:pt idx="6">
                  <c:v>ФРОЛОВО</c:v>
                </c:pt>
                <c:pt idx="7">
                  <c:v>КАЛАЧ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1162</c:v>
                </c:pt>
                <c:pt idx="1">
                  <c:v>427</c:v>
                </c:pt>
                <c:pt idx="2">
                  <c:v>410</c:v>
                </c:pt>
                <c:pt idx="3">
                  <c:v>384</c:v>
                </c:pt>
                <c:pt idx="4">
                  <c:v>249</c:v>
                </c:pt>
                <c:pt idx="5">
                  <c:v>214</c:v>
                </c:pt>
                <c:pt idx="6">
                  <c:v>206</c:v>
                </c:pt>
                <c:pt idx="7">
                  <c:v>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-2.957577363198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4.151461803389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17E-2"/>
                  <c:y val="-7.9592296012693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3632E-3"/>
                  <c:y val="-2.11643150761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8888E-2"/>
                  <c:y val="-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45679012345793E-2"/>
                  <c:y val="-1.031082016528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842009332166813E-2"/>
                  <c:y val="-2.378724301288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ВОЛЖСКИЙ</c:v>
                </c:pt>
                <c:pt idx="1">
                  <c:v>МИХАЙЛОВКА</c:v>
                </c:pt>
                <c:pt idx="2">
                  <c:v>УРЮПИНСК</c:v>
                </c:pt>
                <c:pt idx="3">
                  <c:v>КАМЫШИН</c:v>
                </c:pt>
                <c:pt idx="4">
                  <c:v>ПАЛЛАСОВКА</c:v>
                </c:pt>
                <c:pt idx="5">
                  <c:v>КОТЕЛЬНИКОВО</c:v>
                </c:pt>
                <c:pt idx="6">
                  <c:v>ФРОЛОВО</c:v>
                </c:pt>
                <c:pt idx="7">
                  <c:v>КАЛАЧ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935</c:v>
                </c:pt>
                <c:pt idx="1">
                  <c:v>426</c:v>
                </c:pt>
                <c:pt idx="2">
                  <c:v>427</c:v>
                </c:pt>
                <c:pt idx="3">
                  <c:v>356</c:v>
                </c:pt>
                <c:pt idx="4">
                  <c:v>438</c:v>
                </c:pt>
                <c:pt idx="5">
                  <c:v>206</c:v>
                </c:pt>
                <c:pt idx="6">
                  <c:v>165</c:v>
                </c:pt>
                <c:pt idx="7">
                  <c:v>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20480"/>
        <c:axId val="27622016"/>
      </c:barChart>
      <c:catAx>
        <c:axId val="2762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27622016"/>
        <c:crosses val="autoZero"/>
        <c:auto val="1"/>
        <c:lblAlgn val="ctr"/>
        <c:lblOffset val="100"/>
        <c:noMultiLvlLbl val="0"/>
      </c:catAx>
      <c:valAx>
        <c:axId val="27622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620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90886555847184"/>
          <c:y val="6.5664000296263375E-2"/>
          <c:w val="0.30268372703412072"/>
          <c:h val="0.13226048957523237"/>
        </c:manualLayout>
      </c:layout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1054268823931846E-2"/>
          <c:w val="1"/>
          <c:h val="0.67477880544137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ПРОВЕДЕННЫХ АР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-7.4881742404208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061728395061727E-2"/>
                  <c:y val="-6.6743132342020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6.327860500880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48026635559444E-2"/>
                  <c:y val="-5.1956804182251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1120</c:v>
                </c:pt>
                <c:pt idx="1">
                  <c:v>1104</c:v>
                </c:pt>
                <c:pt idx="2">
                  <c:v>1452</c:v>
                </c:pt>
                <c:pt idx="3">
                  <c:v>1026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СОСТАВЛЕНО ПРОТОКОЛОВ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5.8641975308641972E-2"/>
                  <c:y val="-4.3536646512960547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48 %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469014289880433E-2"/>
                  <c:y val="-4.9518072553341987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44 %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2"/>
                  <c:y val="-3.477704355228136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56 %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753086419753084E-2"/>
                  <c:y val="-4.873362024102585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55 %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539</c:v>
                </c:pt>
                <c:pt idx="1">
                  <c:v>489</c:v>
                </c:pt>
                <c:pt idx="2">
                  <c:v>813</c:v>
                </c:pt>
                <c:pt idx="3">
                  <c:v>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269376"/>
        <c:axId val="27279360"/>
        <c:axId val="0"/>
      </c:bar3DChart>
      <c:catAx>
        <c:axId val="2726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7279360"/>
        <c:crosses val="autoZero"/>
        <c:auto val="1"/>
        <c:lblAlgn val="ctr"/>
        <c:lblOffset val="100"/>
        <c:noMultiLvlLbl val="0"/>
      </c:catAx>
      <c:valAx>
        <c:axId val="27279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26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7093726675126859"/>
          <c:w val="0.59413580246913578"/>
          <c:h val="0.120838487915757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643576639632633"/>
          <c:w val="0.98801837270341197"/>
          <c:h val="0.676276524830574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составленных протоколов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6419753086427E-3"/>
                  <c:y val="-6.3901917500309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12162537495834E-2"/>
                  <c:y val="-3.8341204001243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106673332592673E-2"/>
                  <c:y val="-3.8988284002199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44415435322002E-2"/>
                  <c:y val="-3.1643635939185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148148148148147E-2"/>
                  <c:y val="-3.3228997100161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4505</c:v>
                </c:pt>
                <c:pt idx="1">
                  <c:v>6789</c:v>
                </c:pt>
                <c:pt idx="2">
                  <c:v>6224</c:v>
                </c:pt>
                <c:pt idx="3">
                  <c:v>6016</c:v>
                </c:pt>
                <c:pt idx="4">
                  <c:v>5912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протоколов по ст.6.3.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8133424989815946E-2"/>
                  <c:y val="-9.105317411989384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1243</a:t>
                    </a:r>
                    <a:endParaRPr lang="ru-RU" sz="2000" b="1" dirty="0" smtClean="0"/>
                  </a:p>
                  <a:p>
                    <a:r>
                      <a:rPr lang="ru-RU" sz="2000" b="1" dirty="0" smtClean="0"/>
                      <a:t>(28 %)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104372662296778E-2"/>
                  <c:y val="-9.8916224498262498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1909</a:t>
                    </a:r>
                  </a:p>
                  <a:p>
                    <a:r>
                      <a:rPr lang="ru-RU" sz="2000" b="1" dirty="0" smtClean="0"/>
                      <a:t>(28,1 %)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82351497981706E-2"/>
                  <c:y val="-5.4096661552373228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1135</a:t>
                    </a:r>
                  </a:p>
                  <a:p>
                    <a:r>
                      <a:rPr lang="ru-RU" sz="2000" b="1" dirty="0" smtClean="0"/>
                      <a:t>(18,2 %)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104372662296778E-2"/>
                  <c:y val="-5.282429940977022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866</a:t>
                    </a:r>
                  </a:p>
                  <a:p>
                    <a:r>
                      <a:rPr lang="ru-RU" sz="2000" b="1" dirty="0" smtClean="0"/>
                      <a:t>(14,4 %)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320019997778131E-2"/>
                  <c:y val="-5.35805444964624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871</a:t>
                    </a:r>
                    <a:endParaRPr lang="ru-RU" dirty="0" smtClean="0"/>
                  </a:p>
                  <a:p>
                    <a:r>
                      <a:rPr lang="ru-RU" dirty="0" smtClean="0"/>
                      <a:t>(14,7</a:t>
                    </a:r>
                    <a:r>
                      <a:rPr lang="ru-RU" baseline="0" dirty="0" smtClean="0"/>
                      <a:t>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1272</c:v>
                </c:pt>
                <c:pt idx="1">
                  <c:v>1909</c:v>
                </c:pt>
                <c:pt idx="2">
                  <c:v>1135</c:v>
                </c:pt>
                <c:pt idx="3">
                  <c:v>866</c:v>
                </c:pt>
                <c:pt idx="4">
                  <c:v>871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982144"/>
        <c:axId val="31346688"/>
        <c:axId val="0"/>
      </c:bar3DChart>
      <c:catAx>
        <c:axId val="3098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1346688"/>
        <c:crosses val="autoZero"/>
        <c:auto val="1"/>
        <c:lblAlgn val="ctr"/>
        <c:lblOffset val="100"/>
        <c:noMultiLvlLbl val="0"/>
      </c:catAx>
      <c:valAx>
        <c:axId val="31346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0982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6405171575773466E-4"/>
          <c:y val="0.86538532755619746"/>
          <c:w val="0.68482113346942752"/>
          <c:h val="0.13220456986260787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004690385923981E-2"/>
          <c:y val="0"/>
          <c:w val="0.82486770595616876"/>
          <c:h val="0.985302558974928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2AF11B"/>
              </a:solidFill>
            </c:spPr>
          </c:dPt>
          <c:dPt>
            <c:idx val="4"/>
            <c:bubble3D val="0"/>
            <c:spPr>
              <a:solidFill>
                <a:srgbClr val="E630CC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5.0095387382132787E-3"/>
                  <c:y val="-2.1579842710781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35788737499111E-2"/>
                  <c:y val="-1.7666825599624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812322310271526"/>
                  <c:y val="-0.24006225388537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293393630215951E-2"/>
                  <c:y val="6.921125276203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553244539313482"/>
                  <c:y val="-4.7448431655741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605411784847221E-2"/>
                  <c:y val="-2.9045769605846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1530754836201033E-2"/>
                  <c:y val="-1.0746432576071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ОНКГ</c:v>
                </c:pt>
                <c:pt idx="1">
                  <c:v>ОНГП</c:v>
                </c:pt>
                <c:pt idx="2">
                  <c:v>ОЭН</c:v>
                </c:pt>
                <c:pt idx="3">
                  <c:v>ОНГДиП</c:v>
                </c:pt>
                <c:pt idx="4">
                  <c:v>ОНУТиРБ</c:v>
                </c:pt>
                <c:pt idx="5">
                  <c:v>ОНТиСОТ</c:v>
                </c:pt>
                <c:pt idx="6">
                  <c:v>ОГРиЛ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</c:v>
                </c:pt>
                <c:pt idx="1">
                  <c:v>9</c:v>
                </c:pt>
                <c:pt idx="2">
                  <c:v>177</c:v>
                </c:pt>
                <c:pt idx="3">
                  <c:v>5</c:v>
                </c:pt>
                <c:pt idx="4">
                  <c:v>106</c:v>
                </c:pt>
                <c:pt idx="5">
                  <c:v>36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539280699230155"/>
          <c:y val="0.37637233980175044"/>
          <c:w val="0.16978249246621949"/>
          <c:h val="0.60805588836151947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4.3181880991826887E-3"/>
          <c:w val="1"/>
          <c:h val="0.742989989803621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2913296518966017E-2"/>
                  <c:y val="-4.830734299249890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540794192266432E-3"/>
                  <c:y val="-3.62153254041096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10876569270081E-3"/>
                  <c:y val="-1.40191113005255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728395061728392E-3"/>
                  <c:y val="-1.57375676206917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75308641975308E-2"/>
                  <c:y val="4.703181128022812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64197530864196E-3"/>
                  <c:y val="-2.03503029577910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6296296296296294E-3"/>
                  <c:y val="-1.41095433840684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430883639546188E-3"/>
                  <c:y val="-1.35668686385273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148148148148147E-2"/>
                  <c:y val="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ВОЛЖСКИЙ</c:v>
                </c:pt>
                <c:pt idx="1">
                  <c:v>МИХАЙЛОВКА</c:v>
                </c:pt>
                <c:pt idx="2">
                  <c:v>УРЮПИНСК</c:v>
                </c:pt>
                <c:pt idx="3">
                  <c:v>КАМЫШИН</c:v>
                </c:pt>
                <c:pt idx="4">
                  <c:v>ПАЛЛАСОВКА</c:v>
                </c:pt>
                <c:pt idx="5">
                  <c:v>КОТЕЛЬНИКОВО</c:v>
                </c:pt>
                <c:pt idx="6">
                  <c:v>ФРОЛОВО</c:v>
                </c:pt>
                <c:pt idx="7">
                  <c:v>КАЛАЧ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23</c:v>
                </c:pt>
                <c:pt idx="3">
                  <c:v>22</c:v>
                </c:pt>
                <c:pt idx="4">
                  <c:v>6</c:v>
                </c:pt>
                <c:pt idx="5">
                  <c:v>1</c:v>
                </c:pt>
                <c:pt idx="6">
                  <c:v>10</c:v>
                </c:pt>
                <c:pt idx="7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0620486612598598E-3"/>
                  <c:y val="-2.09943941736642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92360958072055E-2"/>
                  <c:y val="-2.03394841301587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92360958072055E-2"/>
                  <c:y val="-4.15146058394266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205510863091715E-3"/>
                  <c:y val="-4.49047925887891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3632E-3"/>
                  <c:y val="-2.116431507610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045096992866005E-3"/>
                  <c:y val="-1.62062053908442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45679012345793E-2"/>
                  <c:y val="-1.0310820165280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842009332166813E-2"/>
                  <c:y val="-2.3787243012884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ВОЛЖСКИЙ</c:v>
                </c:pt>
                <c:pt idx="1">
                  <c:v>МИХАЙЛОВКА</c:v>
                </c:pt>
                <c:pt idx="2">
                  <c:v>УРЮПИНСК</c:v>
                </c:pt>
                <c:pt idx="3">
                  <c:v>КАМЫШИН</c:v>
                </c:pt>
                <c:pt idx="4">
                  <c:v>ПАЛЛАСОВКА</c:v>
                </c:pt>
                <c:pt idx="5">
                  <c:v>КОТЕЛЬНИКОВО</c:v>
                </c:pt>
                <c:pt idx="6">
                  <c:v>ФРОЛОВО</c:v>
                </c:pt>
                <c:pt idx="7">
                  <c:v>КАЛАЧ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19</c:v>
                </c:pt>
                <c:pt idx="1">
                  <c:v>11</c:v>
                </c:pt>
                <c:pt idx="2">
                  <c:v>13</c:v>
                </c:pt>
                <c:pt idx="3">
                  <c:v>24</c:v>
                </c:pt>
                <c:pt idx="4">
                  <c:v>7</c:v>
                </c:pt>
                <c:pt idx="5">
                  <c:v>31</c:v>
                </c:pt>
                <c:pt idx="6">
                  <c:v>4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47584"/>
        <c:axId val="78169984"/>
      </c:barChart>
      <c:catAx>
        <c:axId val="7814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78169984"/>
        <c:crosses val="autoZero"/>
        <c:auto val="1"/>
        <c:lblAlgn val="ctr"/>
        <c:lblOffset val="100"/>
        <c:noMultiLvlLbl val="0"/>
      </c:catAx>
      <c:valAx>
        <c:axId val="78169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814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4.6130914228903327E-3"/>
          <c:w val="0.20083187518226889"/>
          <c:h val="0.14130499032870991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592592592592587E-3"/>
          <c:y val="2.8645833333333332E-2"/>
          <c:w val="0.99074073187270384"/>
          <c:h val="0.742156610949052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СОСТАВОВ КоАП РФ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6.7708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040095451579143E-2"/>
                  <c:y val="-4.0940546934274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86263431047345E-2"/>
                  <c:y val="-3.7452501794682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705526650166788E-2"/>
                  <c:y val="-3.2244193005688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52054533623259E-2"/>
                  <c:y val="-2.992445841442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</c:v>
                </c:pt>
                <c:pt idx="1">
                  <c:v>74</c:v>
                </c:pt>
                <c:pt idx="2">
                  <c:v>85</c:v>
                </c:pt>
                <c:pt idx="3">
                  <c:v>88</c:v>
                </c:pt>
                <c:pt idx="4">
                  <c:v>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ПРИМЕНЕНО СОСТАВОВ КоАП РФ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2690868148170275E-2"/>
                  <c:y val="-1.49624255619279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3</a:t>
                    </a:r>
                  </a:p>
                  <a:p>
                    <a:r>
                      <a:rPr lang="ru-RU" sz="1800" dirty="0" smtClean="0"/>
                      <a:t>(66 %)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068396614935503E-2"/>
                  <c:y val="-4.98740973573797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4</a:t>
                    </a:r>
                  </a:p>
                  <a:p>
                    <a:r>
                      <a:rPr lang="ru-RU" sz="1800" dirty="0" smtClean="0"/>
                      <a:t>(59 %)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154859230200479E-2"/>
                  <c:y val="-5.236780222524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8</a:t>
                    </a:r>
                  </a:p>
                  <a:p>
                    <a:r>
                      <a:rPr lang="ru-RU" sz="1800" dirty="0" smtClean="0"/>
                      <a:t>(56 %)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085026967125034E-2"/>
                  <c:y val="-1.49622292072139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7</a:t>
                    </a:r>
                  </a:p>
                  <a:p>
                    <a:r>
                      <a:rPr lang="ru-RU" dirty="0" smtClean="0"/>
                      <a:t>(</a:t>
                    </a:r>
                    <a:r>
                      <a:rPr lang="ru-RU" sz="1800" dirty="0" smtClean="0"/>
                      <a:t>65 %)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476489540377867E-2"/>
                  <c:y val="-6.98237363003316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</a:t>
                    </a:r>
                    <a:endParaRPr lang="ru-RU" dirty="0" smtClean="0"/>
                  </a:p>
                  <a:p>
                    <a:r>
                      <a:rPr lang="ru-RU" sz="1800" dirty="0" smtClean="0"/>
                      <a:t>(61 %)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</c:v>
                </c:pt>
                <c:pt idx="1">
                  <c:v>44</c:v>
                </c:pt>
                <c:pt idx="2">
                  <c:v>48</c:v>
                </c:pt>
                <c:pt idx="3">
                  <c:v>57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398592"/>
        <c:axId val="78400128"/>
        <c:axId val="0"/>
      </c:bar3DChart>
      <c:catAx>
        <c:axId val="7839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8400128"/>
        <c:crosses val="autoZero"/>
        <c:auto val="1"/>
        <c:lblAlgn val="ctr"/>
        <c:lblOffset val="100"/>
        <c:noMultiLvlLbl val="0"/>
      </c:catAx>
      <c:valAx>
        <c:axId val="78400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839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0602070678272018"/>
          <c:w val="1"/>
          <c:h val="8.9879210434132412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578108292019157E-4"/>
          <c:y val="6.8278070790821627E-2"/>
          <c:w val="0.99776100904053655"/>
          <c:h val="0.8213865813831223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2.6234567901234566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6.4538751200573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2"/>
                  <c:y val="7.01508165223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32</c:v>
                </c:pt>
                <c:pt idx="2">
                  <c:v>40</c:v>
                </c:pt>
                <c:pt idx="3">
                  <c:v>45</c:v>
                </c:pt>
                <c:pt idx="4">
                  <c:v>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324864"/>
        <c:axId val="78326400"/>
      </c:lineChart>
      <c:catAx>
        <c:axId val="78324864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78326400"/>
        <c:crosses val="autoZero"/>
        <c:auto val="1"/>
        <c:lblAlgn val="ctr"/>
        <c:lblOffset val="100"/>
        <c:noMultiLvlLbl val="0"/>
      </c:catAx>
      <c:valAx>
        <c:axId val="783264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832486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086D0-87EA-4DA6-AD6A-ADC300BA13F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14E230-9054-476B-8B6C-4AD9F30EA69C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400" b="1" dirty="0" smtClean="0"/>
            <a:t>РАССМОТРЕНО </a:t>
          </a:r>
        </a:p>
        <a:p>
          <a:r>
            <a:rPr lang="ru-RU" sz="2400" b="1" dirty="0" smtClean="0"/>
            <a:t>1 285 ДЕЛ</a:t>
          </a:r>
          <a:endParaRPr lang="ru-RU" sz="2400" b="1" dirty="0"/>
        </a:p>
      </dgm:t>
    </dgm:pt>
    <dgm:pt modelId="{4702E736-0C32-475F-AB5C-F2B9843F9CD3}" type="parTrans" cxnId="{E764ECEF-ECD5-4E05-BA1C-B7674098829D}">
      <dgm:prSet/>
      <dgm:spPr/>
      <dgm:t>
        <a:bodyPr/>
        <a:lstStyle/>
        <a:p>
          <a:endParaRPr lang="ru-RU"/>
        </a:p>
      </dgm:t>
    </dgm:pt>
    <dgm:pt modelId="{AF3249D5-D1FD-4A62-91EF-BD6A0D356659}" type="sibTrans" cxnId="{E764ECEF-ECD5-4E05-BA1C-B7674098829D}">
      <dgm:prSet/>
      <dgm:spPr/>
      <dgm:t>
        <a:bodyPr/>
        <a:lstStyle/>
        <a:p>
          <a:endParaRPr lang="ru-RU"/>
        </a:p>
      </dgm:t>
    </dgm:pt>
    <dgm:pt modelId="{05AC808E-244F-4EEF-AB90-B9FC1EE2E5C8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600" b="1" dirty="0" smtClean="0"/>
            <a:t>АДМИНИСТРАТИВНОЕ ПРИОСТАНОВЛЕНИЕ ДЕЯТЕЛЬНОСТИ </a:t>
          </a:r>
        </a:p>
        <a:p>
          <a:pPr>
            <a:lnSpc>
              <a:spcPct val="100000"/>
            </a:lnSpc>
          </a:pPr>
          <a:r>
            <a:rPr lang="ru-RU" sz="1600" b="1" dirty="0" smtClean="0"/>
            <a:t>51 СУБЪЕКТ</a:t>
          </a:r>
          <a:endParaRPr lang="ru-RU" sz="1600" b="1" dirty="0"/>
        </a:p>
      </dgm:t>
    </dgm:pt>
    <dgm:pt modelId="{DE0F4FC3-4F17-42B6-9E35-04739A48312F}" type="parTrans" cxnId="{02CB4F66-3E22-4794-AF88-D9BCFE498D2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58032DD-5263-4969-9BB3-611D1560C754}" type="sibTrans" cxnId="{02CB4F66-3E22-4794-AF88-D9BCFE498D28}">
      <dgm:prSet/>
      <dgm:spPr/>
      <dgm:t>
        <a:bodyPr/>
        <a:lstStyle/>
        <a:p>
          <a:endParaRPr lang="ru-RU"/>
        </a:p>
      </dgm:t>
    </dgm:pt>
    <dgm:pt modelId="{045DA831-BDB8-420E-B386-7FAAB3CA86CD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ПРЕДУПРЕЖДЕНИЕ</a:t>
          </a:r>
        </a:p>
        <a:p>
          <a:r>
            <a:rPr lang="ru-RU" sz="1600" b="1" dirty="0" smtClean="0"/>
            <a:t>39 СУБЪЕКТОВ</a:t>
          </a:r>
          <a:endParaRPr lang="ru-RU" sz="1600" b="1" dirty="0"/>
        </a:p>
      </dgm:t>
    </dgm:pt>
    <dgm:pt modelId="{62624AE7-32A3-4704-AE92-AADC2DB26CC0}" type="parTrans" cxnId="{E612E577-33CD-43CC-929B-9E2003F03DE0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BD7F2FDF-A5F7-4239-B0DD-1746C9243310}" type="sibTrans" cxnId="{E612E577-33CD-43CC-929B-9E2003F03DE0}">
      <dgm:prSet/>
      <dgm:spPr/>
      <dgm:t>
        <a:bodyPr/>
        <a:lstStyle/>
        <a:p>
          <a:endParaRPr lang="ru-RU"/>
        </a:p>
      </dgm:t>
    </dgm:pt>
    <dgm:pt modelId="{BA84B822-B598-46A8-89DE-A25672ACCB6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ОБЯЗАТЕЛЬНЫЕ РАБОТЫ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3 ЛИЦА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/>
        </a:p>
      </dgm:t>
    </dgm:pt>
    <dgm:pt modelId="{43CC409F-B594-4CBE-B6BC-8C94CF393E1E}" type="parTrans" cxnId="{64B972A4-E0D9-4933-ADC7-7D41CE97EFF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D61A63DB-8A6D-4AE6-B0FD-728A791F6F8E}" type="sibTrans" cxnId="{64B972A4-E0D9-4933-ADC7-7D41CE97EFFD}">
      <dgm:prSet/>
      <dgm:spPr/>
      <dgm:t>
        <a:bodyPr/>
        <a:lstStyle/>
        <a:p>
          <a:endParaRPr lang="ru-RU"/>
        </a:p>
      </dgm:t>
    </dgm:pt>
    <dgm:pt modelId="{939042D4-F6B8-41B5-8164-3E5B857AABF1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ШТРАФ</a:t>
          </a:r>
        </a:p>
        <a:p>
          <a:r>
            <a:rPr lang="ru-RU" sz="1600" b="1" dirty="0" smtClean="0"/>
            <a:t>843 СУБЪЕКТА </a:t>
          </a:r>
        </a:p>
        <a:p>
          <a:r>
            <a:rPr lang="ru-RU" sz="1600" b="1" dirty="0" smtClean="0"/>
            <a:t>НА СУММУ</a:t>
          </a:r>
        </a:p>
        <a:p>
          <a:r>
            <a:rPr lang="ru-RU" sz="1600" b="1" dirty="0" smtClean="0"/>
            <a:t>10 732 300 РУБЛЕЙ</a:t>
          </a:r>
          <a:endParaRPr lang="ru-RU" sz="1600" b="1" dirty="0"/>
        </a:p>
      </dgm:t>
    </dgm:pt>
    <dgm:pt modelId="{DEA8D5DA-638D-4DE2-B4EF-B6B7EF8EF5A0}" type="parTrans" cxnId="{FC7E7FC6-7DB8-473A-AB7D-76F5519FC87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070F5C3-2E10-44BD-AD48-01FC292B6965}" type="sibTrans" cxnId="{FC7E7FC6-7DB8-473A-AB7D-76F5519FC878}">
      <dgm:prSet/>
      <dgm:spPr/>
      <dgm:t>
        <a:bodyPr/>
        <a:lstStyle/>
        <a:p>
          <a:endParaRPr lang="ru-RU"/>
        </a:p>
      </dgm:t>
    </dgm:pt>
    <dgm:pt modelId="{B0FD66A8-D99D-4062-8349-B52BC3C49551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ШТРАФ С КОНФИСКАЦИЕЙ </a:t>
          </a:r>
        </a:p>
        <a:p>
          <a:r>
            <a:rPr lang="ru-RU" sz="1600" b="1" dirty="0" smtClean="0"/>
            <a:t>1 СУБЪЕКТ НА СУММУ 5000 РУБЛЕЙ</a:t>
          </a:r>
          <a:endParaRPr lang="ru-RU" sz="1600" b="1" dirty="0"/>
        </a:p>
      </dgm:t>
    </dgm:pt>
    <dgm:pt modelId="{13C46A61-3F5E-4702-AF05-D1FE5E98800D}" type="parTrans" cxnId="{3E58B818-FA5E-4173-A2B7-7C7F9E053E0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EA55672-4145-4E5C-8CA9-23CF0C5949AA}" type="sibTrans" cxnId="{3E58B818-FA5E-4173-A2B7-7C7F9E053E02}">
      <dgm:prSet/>
      <dgm:spPr/>
      <dgm:t>
        <a:bodyPr/>
        <a:lstStyle/>
        <a:p>
          <a:endParaRPr lang="ru-RU"/>
        </a:p>
      </dgm:t>
    </dgm:pt>
    <dgm:pt modelId="{0E4AB441-7F73-4CDE-8121-D603AC97EBE9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ПРЕКРАЩЕНО 348 ДЕЛ (27 %)</a:t>
          </a:r>
        </a:p>
        <a:p>
          <a:r>
            <a:rPr lang="ru-RU" sz="1600" b="1" dirty="0" smtClean="0"/>
            <a:t>ПОКАЗАТЕЛЬ </a:t>
          </a:r>
          <a:r>
            <a:rPr lang="ru-RU" sz="1600" b="1" dirty="0" smtClean="0"/>
            <a:t>СНИЗИЛСЯ </a:t>
          </a:r>
        </a:p>
        <a:p>
          <a:r>
            <a:rPr lang="ru-RU" sz="1600" b="1" dirty="0" smtClean="0"/>
            <a:t>НА 1 %</a:t>
          </a:r>
        </a:p>
        <a:p>
          <a:endParaRPr lang="ru-RU" sz="1400" b="1" dirty="0"/>
        </a:p>
      </dgm:t>
    </dgm:pt>
    <dgm:pt modelId="{E44D70DC-02B2-41FA-BCF8-7CA4F6130F64}" type="parTrans" cxnId="{CE9AD48C-F175-4E33-B1AD-AF556C199D0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75CAEAD-5D26-47A8-B520-4A5B59C48528}" type="sibTrans" cxnId="{CE9AD48C-F175-4E33-B1AD-AF556C199D09}">
      <dgm:prSet/>
      <dgm:spPr/>
      <dgm:t>
        <a:bodyPr/>
        <a:lstStyle/>
        <a:p>
          <a:endParaRPr lang="ru-RU"/>
        </a:p>
      </dgm:t>
    </dgm:pt>
    <dgm:pt modelId="{2C4CD65B-0A57-4597-973F-2EEA991060A3}" type="pres">
      <dgm:prSet presAssocID="{01A086D0-87EA-4DA6-AD6A-ADC300BA13F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1B33DA-7992-48D0-9475-0DEFDF4B5410}" type="pres">
      <dgm:prSet presAssocID="{7514E230-9054-476B-8B6C-4AD9F30EA69C}" presName="centerShape" presStyleLbl="node0" presStyleIdx="0" presStyleCnt="1" custScaleX="228669" custScaleY="101578" custLinFactNeighborX="-1859" custLinFactNeighborY="344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A710CCF-EADD-4184-B983-3EA0C56ACBDE}" type="pres">
      <dgm:prSet presAssocID="{DE0F4FC3-4F17-42B6-9E35-04739A48312F}" presName="parTrans" presStyleLbl="sibTrans2D1" presStyleIdx="0" presStyleCnt="6" custScaleX="166330" custLinFactNeighborX="-11636" custLinFactNeighborY="-9155"/>
      <dgm:spPr/>
      <dgm:t>
        <a:bodyPr/>
        <a:lstStyle/>
        <a:p>
          <a:endParaRPr lang="ru-RU"/>
        </a:p>
      </dgm:t>
    </dgm:pt>
    <dgm:pt modelId="{C97A3587-2119-41E5-B346-83D089B7525F}" type="pres">
      <dgm:prSet presAssocID="{DE0F4FC3-4F17-42B6-9E35-04739A48312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EB69BD14-8DD9-46B6-89AB-E6A8BCFAEDEE}" type="pres">
      <dgm:prSet presAssocID="{05AC808E-244F-4EEF-AB90-B9FC1EE2E5C8}" presName="node" presStyleLbl="node1" presStyleIdx="0" presStyleCnt="6" custScaleX="213854" custScaleY="9590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887380F-C460-4F4E-B813-421BD4913FE3}" type="pres">
      <dgm:prSet presAssocID="{62624AE7-32A3-4704-AE92-AADC2DB26CC0}" presName="parTrans" presStyleLbl="sibTrans2D1" presStyleIdx="1" presStyleCnt="6" custLinFactNeighborX="21124" custLinFactNeighborY="-70843"/>
      <dgm:spPr/>
      <dgm:t>
        <a:bodyPr/>
        <a:lstStyle/>
        <a:p>
          <a:endParaRPr lang="ru-RU"/>
        </a:p>
      </dgm:t>
    </dgm:pt>
    <dgm:pt modelId="{65FBDB15-E635-488F-AEB6-CB756BFA19E0}" type="pres">
      <dgm:prSet presAssocID="{62624AE7-32A3-4704-AE92-AADC2DB26CC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B36CA6D-0CEA-4072-B656-2D58E3730DC5}" type="pres">
      <dgm:prSet presAssocID="{045DA831-BDB8-420E-B386-7FAAB3CA86CD}" presName="node" presStyleLbl="node1" presStyleIdx="1" presStyleCnt="6" custScaleX="167309" custRadScaleRad="167717" custRadScaleInc="4894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68EFA32-345C-42E4-B401-A4B89EFDF308}" type="pres">
      <dgm:prSet presAssocID="{43CC409F-B594-4CBE-B6BC-8C94CF393E1E}" presName="parTrans" presStyleLbl="sibTrans2D1" presStyleIdx="2" presStyleCnt="6" custScaleX="64221" custLinFactNeighborX="35314" custLinFactNeighborY="-29899"/>
      <dgm:spPr/>
      <dgm:t>
        <a:bodyPr/>
        <a:lstStyle/>
        <a:p>
          <a:endParaRPr lang="ru-RU"/>
        </a:p>
      </dgm:t>
    </dgm:pt>
    <dgm:pt modelId="{AC0EAC61-E881-4854-96B1-5A99ACC8A658}" type="pres">
      <dgm:prSet presAssocID="{43CC409F-B594-4CBE-B6BC-8C94CF393E1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2CEE6D26-7A35-4ED9-8F42-AB441CCAF715}" type="pres">
      <dgm:prSet presAssocID="{BA84B822-B598-46A8-89DE-A25672ACCB66}" presName="node" presStyleLbl="node1" presStyleIdx="2" presStyleCnt="6" custScaleX="171158" custScaleY="98891" custRadScaleRad="169629" custRadScaleInc="-1072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C32DB23-5A29-4CA4-B992-F3F2CA7E807B}" type="pres">
      <dgm:prSet presAssocID="{DEA8D5DA-638D-4DE2-B4EF-B6B7EF8EF5A0}" presName="parTrans" presStyleLbl="sibTrans2D1" presStyleIdx="3" presStyleCnt="6" custScaleX="65498" custLinFactNeighborX="-14518" custLinFactNeighborY="-11545"/>
      <dgm:spPr/>
      <dgm:t>
        <a:bodyPr/>
        <a:lstStyle/>
        <a:p>
          <a:endParaRPr lang="ru-RU"/>
        </a:p>
      </dgm:t>
    </dgm:pt>
    <dgm:pt modelId="{11C8083C-3717-4A8D-B08F-1E215F3E7C00}" type="pres">
      <dgm:prSet presAssocID="{DEA8D5DA-638D-4DE2-B4EF-B6B7EF8EF5A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398F7F91-4DC2-47E7-8EB7-6A7C36410C40}" type="pres">
      <dgm:prSet presAssocID="{939042D4-F6B8-41B5-8164-3E5B857AABF1}" presName="node" presStyleLbl="node1" presStyleIdx="3" presStyleCnt="6" custScaleX="171146" custRadScaleRad="194705" custRadScaleInc="22618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9099AAD-6845-41EC-B7CD-ADA937EAB21F}" type="pres">
      <dgm:prSet presAssocID="{E44D70DC-02B2-41FA-BCF8-7CA4F6130F64}" presName="parTrans" presStyleLbl="sibTrans2D1" presStyleIdx="4" presStyleCnt="6" custScaleX="165043" custLinFactNeighborX="24322" custLinFactNeighborY="10611"/>
      <dgm:spPr/>
      <dgm:t>
        <a:bodyPr/>
        <a:lstStyle/>
        <a:p>
          <a:endParaRPr lang="ru-RU"/>
        </a:p>
      </dgm:t>
    </dgm:pt>
    <dgm:pt modelId="{983CE757-96AF-4F39-BFED-BA34BDE2FF39}" type="pres">
      <dgm:prSet presAssocID="{E44D70DC-02B2-41FA-BCF8-7CA4F6130F64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A8189D12-76A2-4420-8E78-70277E9FF36B}" type="pres">
      <dgm:prSet presAssocID="{0E4AB441-7F73-4CDE-8121-D603AC97EBE9}" presName="node" presStyleLbl="node1" presStyleIdx="4" presStyleCnt="6" custScaleX="220564" custScaleY="98445" custRadScaleRad="112066" custRadScaleInc="-1959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486EA12-9C98-4842-AD3E-1E61439BCFAE}" type="pres">
      <dgm:prSet presAssocID="{13C46A61-3F5E-4702-AF05-D1FE5E98800D}" presName="parTrans" presStyleLbl="sibTrans2D1" presStyleIdx="5" presStyleCnt="6" custLinFactNeighborX="-13092" custLinFactNeighborY="-51493"/>
      <dgm:spPr/>
      <dgm:t>
        <a:bodyPr/>
        <a:lstStyle/>
        <a:p>
          <a:endParaRPr lang="ru-RU"/>
        </a:p>
      </dgm:t>
    </dgm:pt>
    <dgm:pt modelId="{6D74F612-7348-46D0-85BA-16804D5057DA}" type="pres">
      <dgm:prSet presAssocID="{13C46A61-3F5E-4702-AF05-D1FE5E98800D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262394D2-7F3A-48A9-83BF-E5CF473790D0}" type="pres">
      <dgm:prSet presAssocID="{B0FD66A8-D99D-4062-8349-B52BC3C49551}" presName="node" presStyleLbl="node1" presStyleIdx="5" presStyleCnt="6" custScaleX="171144" custRadScaleRad="186050" custRadScaleInc="-5257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364F7BEE-1AF4-4829-8ECB-34B7B9D60B18}" type="presOf" srcId="{DE0F4FC3-4F17-42B6-9E35-04739A48312F}" destId="{C97A3587-2119-41E5-B346-83D089B7525F}" srcOrd="1" destOrd="0" presId="urn:microsoft.com/office/officeart/2005/8/layout/radial5"/>
    <dgm:cxn modelId="{E612E577-33CD-43CC-929B-9E2003F03DE0}" srcId="{7514E230-9054-476B-8B6C-4AD9F30EA69C}" destId="{045DA831-BDB8-420E-B386-7FAAB3CA86CD}" srcOrd="1" destOrd="0" parTransId="{62624AE7-32A3-4704-AE92-AADC2DB26CC0}" sibTransId="{BD7F2FDF-A5F7-4239-B0DD-1746C9243310}"/>
    <dgm:cxn modelId="{C47DC516-8301-439B-A416-931249B0720A}" type="presOf" srcId="{7514E230-9054-476B-8B6C-4AD9F30EA69C}" destId="{8C1B33DA-7992-48D0-9475-0DEFDF4B5410}" srcOrd="0" destOrd="0" presId="urn:microsoft.com/office/officeart/2005/8/layout/radial5"/>
    <dgm:cxn modelId="{64B972A4-E0D9-4933-ADC7-7D41CE97EFFD}" srcId="{7514E230-9054-476B-8B6C-4AD9F30EA69C}" destId="{BA84B822-B598-46A8-89DE-A25672ACCB66}" srcOrd="2" destOrd="0" parTransId="{43CC409F-B594-4CBE-B6BC-8C94CF393E1E}" sibTransId="{D61A63DB-8A6D-4AE6-B0FD-728A791F6F8E}"/>
    <dgm:cxn modelId="{9025B81C-E26F-45A8-9A39-A29B1BB8353C}" type="presOf" srcId="{05AC808E-244F-4EEF-AB90-B9FC1EE2E5C8}" destId="{EB69BD14-8DD9-46B6-89AB-E6A8BCFAEDEE}" srcOrd="0" destOrd="0" presId="urn:microsoft.com/office/officeart/2005/8/layout/radial5"/>
    <dgm:cxn modelId="{FC7E7FC6-7DB8-473A-AB7D-76F5519FC878}" srcId="{7514E230-9054-476B-8B6C-4AD9F30EA69C}" destId="{939042D4-F6B8-41B5-8164-3E5B857AABF1}" srcOrd="3" destOrd="0" parTransId="{DEA8D5DA-638D-4DE2-B4EF-B6B7EF8EF5A0}" sibTransId="{9070F5C3-2E10-44BD-AD48-01FC292B6965}"/>
    <dgm:cxn modelId="{777F2104-F6D3-43A9-8183-294A1DF55DB5}" type="presOf" srcId="{62624AE7-32A3-4704-AE92-AADC2DB26CC0}" destId="{65FBDB15-E635-488F-AEB6-CB756BFA19E0}" srcOrd="1" destOrd="0" presId="urn:microsoft.com/office/officeart/2005/8/layout/radial5"/>
    <dgm:cxn modelId="{37A38698-D872-42FA-83D3-DAA2C8AC7235}" type="presOf" srcId="{43CC409F-B594-4CBE-B6BC-8C94CF393E1E}" destId="{168EFA32-345C-42E4-B401-A4B89EFDF308}" srcOrd="0" destOrd="0" presId="urn:microsoft.com/office/officeart/2005/8/layout/radial5"/>
    <dgm:cxn modelId="{E79AD2F1-17FC-469E-8DC1-4C5EE6E579C7}" type="presOf" srcId="{43CC409F-B594-4CBE-B6BC-8C94CF393E1E}" destId="{AC0EAC61-E881-4854-96B1-5A99ACC8A658}" srcOrd="1" destOrd="0" presId="urn:microsoft.com/office/officeart/2005/8/layout/radial5"/>
    <dgm:cxn modelId="{160EADD8-D780-4DEA-A508-4FAB6B97A14D}" type="presOf" srcId="{13C46A61-3F5E-4702-AF05-D1FE5E98800D}" destId="{6D74F612-7348-46D0-85BA-16804D5057DA}" srcOrd="1" destOrd="0" presId="urn:microsoft.com/office/officeart/2005/8/layout/radial5"/>
    <dgm:cxn modelId="{A285B8A9-9AC3-4DCE-8778-5D0B8450AFE8}" type="presOf" srcId="{B0FD66A8-D99D-4062-8349-B52BC3C49551}" destId="{262394D2-7F3A-48A9-83BF-E5CF473790D0}" srcOrd="0" destOrd="0" presId="urn:microsoft.com/office/officeart/2005/8/layout/radial5"/>
    <dgm:cxn modelId="{097F2C5A-1B77-4E44-B942-4AD524FC54DC}" type="presOf" srcId="{E44D70DC-02B2-41FA-BCF8-7CA4F6130F64}" destId="{D9099AAD-6845-41EC-B7CD-ADA937EAB21F}" srcOrd="0" destOrd="0" presId="urn:microsoft.com/office/officeart/2005/8/layout/radial5"/>
    <dgm:cxn modelId="{5E6031D4-90A3-40EA-A50D-FFAC7EE40919}" type="presOf" srcId="{13C46A61-3F5E-4702-AF05-D1FE5E98800D}" destId="{D486EA12-9C98-4842-AD3E-1E61439BCFAE}" srcOrd="0" destOrd="0" presId="urn:microsoft.com/office/officeart/2005/8/layout/radial5"/>
    <dgm:cxn modelId="{6FED0B78-8457-4515-B050-50D1536CED80}" type="presOf" srcId="{01A086D0-87EA-4DA6-AD6A-ADC300BA13F1}" destId="{2C4CD65B-0A57-4597-973F-2EEA991060A3}" srcOrd="0" destOrd="0" presId="urn:microsoft.com/office/officeart/2005/8/layout/radial5"/>
    <dgm:cxn modelId="{02CB4F66-3E22-4794-AF88-D9BCFE498D28}" srcId="{7514E230-9054-476B-8B6C-4AD9F30EA69C}" destId="{05AC808E-244F-4EEF-AB90-B9FC1EE2E5C8}" srcOrd="0" destOrd="0" parTransId="{DE0F4FC3-4F17-42B6-9E35-04739A48312F}" sibTransId="{358032DD-5263-4969-9BB3-611D1560C754}"/>
    <dgm:cxn modelId="{F4A0BDB1-97FC-4252-8B16-1D37E8026E92}" type="presOf" srcId="{0E4AB441-7F73-4CDE-8121-D603AC97EBE9}" destId="{A8189D12-76A2-4420-8E78-70277E9FF36B}" srcOrd="0" destOrd="0" presId="urn:microsoft.com/office/officeart/2005/8/layout/radial5"/>
    <dgm:cxn modelId="{07332E3B-6DEE-4CDD-9A02-4595E494E2AA}" type="presOf" srcId="{62624AE7-32A3-4704-AE92-AADC2DB26CC0}" destId="{5887380F-C460-4F4E-B813-421BD4913FE3}" srcOrd="0" destOrd="0" presId="urn:microsoft.com/office/officeart/2005/8/layout/radial5"/>
    <dgm:cxn modelId="{3E58B818-FA5E-4173-A2B7-7C7F9E053E02}" srcId="{7514E230-9054-476B-8B6C-4AD9F30EA69C}" destId="{B0FD66A8-D99D-4062-8349-B52BC3C49551}" srcOrd="5" destOrd="0" parTransId="{13C46A61-3F5E-4702-AF05-D1FE5E98800D}" sibTransId="{1EA55672-4145-4E5C-8CA9-23CF0C5949AA}"/>
    <dgm:cxn modelId="{B2E8FA4F-5A7E-4B82-B68F-941C36CFE232}" type="presOf" srcId="{045DA831-BDB8-420E-B386-7FAAB3CA86CD}" destId="{7B36CA6D-0CEA-4072-B656-2D58E3730DC5}" srcOrd="0" destOrd="0" presId="urn:microsoft.com/office/officeart/2005/8/layout/radial5"/>
    <dgm:cxn modelId="{E764ECEF-ECD5-4E05-BA1C-B7674098829D}" srcId="{01A086D0-87EA-4DA6-AD6A-ADC300BA13F1}" destId="{7514E230-9054-476B-8B6C-4AD9F30EA69C}" srcOrd="0" destOrd="0" parTransId="{4702E736-0C32-475F-AB5C-F2B9843F9CD3}" sibTransId="{AF3249D5-D1FD-4A62-91EF-BD6A0D356659}"/>
    <dgm:cxn modelId="{CE86C0E3-3D27-49E4-AE67-FE5AD012490E}" type="presOf" srcId="{DEA8D5DA-638D-4DE2-B4EF-B6B7EF8EF5A0}" destId="{11C8083C-3717-4A8D-B08F-1E215F3E7C00}" srcOrd="1" destOrd="0" presId="urn:microsoft.com/office/officeart/2005/8/layout/radial5"/>
    <dgm:cxn modelId="{6C8D28F3-D179-4A42-B56F-BA30F3C8A5BE}" type="presOf" srcId="{939042D4-F6B8-41B5-8164-3E5B857AABF1}" destId="{398F7F91-4DC2-47E7-8EB7-6A7C36410C40}" srcOrd="0" destOrd="0" presId="urn:microsoft.com/office/officeart/2005/8/layout/radial5"/>
    <dgm:cxn modelId="{4965ECC8-11F1-4C2D-A6A0-D6F5A2EF1D96}" type="presOf" srcId="{BA84B822-B598-46A8-89DE-A25672ACCB66}" destId="{2CEE6D26-7A35-4ED9-8F42-AB441CCAF715}" srcOrd="0" destOrd="0" presId="urn:microsoft.com/office/officeart/2005/8/layout/radial5"/>
    <dgm:cxn modelId="{2B399476-4E7A-4EA7-BA68-0C0136CDF380}" type="presOf" srcId="{E44D70DC-02B2-41FA-BCF8-7CA4F6130F64}" destId="{983CE757-96AF-4F39-BFED-BA34BDE2FF39}" srcOrd="1" destOrd="0" presId="urn:microsoft.com/office/officeart/2005/8/layout/radial5"/>
    <dgm:cxn modelId="{CE9AD48C-F175-4E33-B1AD-AF556C199D09}" srcId="{7514E230-9054-476B-8B6C-4AD9F30EA69C}" destId="{0E4AB441-7F73-4CDE-8121-D603AC97EBE9}" srcOrd="4" destOrd="0" parTransId="{E44D70DC-02B2-41FA-BCF8-7CA4F6130F64}" sibTransId="{C75CAEAD-5D26-47A8-B520-4A5B59C48528}"/>
    <dgm:cxn modelId="{356BFA67-1DE4-408A-831C-B22EA6FC8951}" type="presOf" srcId="{DE0F4FC3-4F17-42B6-9E35-04739A48312F}" destId="{5A710CCF-EADD-4184-B983-3EA0C56ACBDE}" srcOrd="0" destOrd="0" presId="urn:microsoft.com/office/officeart/2005/8/layout/radial5"/>
    <dgm:cxn modelId="{7B166D52-626B-49E5-B6B5-1374ED7FE85A}" type="presOf" srcId="{DEA8D5DA-638D-4DE2-B4EF-B6B7EF8EF5A0}" destId="{5C32DB23-5A29-4CA4-B992-F3F2CA7E807B}" srcOrd="0" destOrd="0" presId="urn:microsoft.com/office/officeart/2005/8/layout/radial5"/>
    <dgm:cxn modelId="{5629427E-7567-425F-8751-A70EFEFD4C18}" type="presParOf" srcId="{2C4CD65B-0A57-4597-973F-2EEA991060A3}" destId="{8C1B33DA-7992-48D0-9475-0DEFDF4B5410}" srcOrd="0" destOrd="0" presId="urn:microsoft.com/office/officeart/2005/8/layout/radial5"/>
    <dgm:cxn modelId="{2DA48FBB-B76D-48FC-AA59-3009BBD06CEB}" type="presParOf" srcId="{2C4CD65B-0A57-4597-973F-2EEA991060A3}" destId="{5A710CCF-EADD-4184-B983-3EA0C56ACBDE}" srcOrd="1" destOrd="0" presId="urn:microsoft.com/office/officeart/2005/8/layout/radial5"/>
    <dgm:cxn modelId="{E0FBB631-D478-4BC6-A1A4-7285A588D221}" type="presParOf" srcId="{5A710CCF-EADD-4184-B983-3EA0C56ACBDE}" destId="{C97A3587-2119-41E5-B346-83D089B7525F}" srcOrd="0" destOrd="0" presId="urn:microsoft.com/office/officeart/2005/8/layout/radial5"/>
    <dgm:cxn modelId="{F7ECA866-7189-45C0-AF34-76661928D7D7}" type="presParOf" srcId="{2C4CD65B-0A57-4597-973F-2EEA991060A3}" destId="{EB69BD14-8DD9-46B6-89AB-E6A8BCFAEDEE}" srcOrd="2" destOrd="0" presId="urn:microsoft.com/office/officeart/2005/8/layout/radial5"/>
    <dgm:cxn modelId="{517B9DAF-8A03-4C2C-8AA5-398FF219AF45}" type="presParOf" srcId="{2C4CD65B-0A57-4597-973F-2EEA991060A3}" destId="{5887380F-C460-4F4E-B813-421BD4913FE3}" srcOrd="3" destOrd="0" presId="urn:microsoft.com/office/officeart/2005/8/layout/radial5"/>
    <dgm:cxn modelId="{F350523C-6BFB-47A6-A1AB-7CDAE2C4D4AA}" type="presParOf" srcId="{5887380F-C460-4F4E-B813-421BD4913FE3}" destId="{65FBDB15-E635-488F-AEB6-CB756BFA19E0}" srcOrd="0" destOrd="0" presId="urn:microsoft.com/office/officeart/2005/8/layout/radial5"/>
    <dgm:cxn modelId="{A5C9479A-C367-4C80-8180-12E96DEECD01}" type="presParOf" srcId="{2C4CD65B-0A57-4597-973F-2EEA991060A3}" destId="{7B36CA6D-0CEA-4072-B656-2D58E3730DC5}" srcOrd="4" destOrd="0" presId="urn:microsoft.com/office/officeart/2005/8/layout/radial5"/>
    <dgm:cxn modelId="{A972648F-FDB7-49D9-B92B-A83D57B6821D}" type="presParOf" srcId="{2C4CD65B-0A57-4597-973F-2EEA991060A3}" destId="{168EFA32-345C-42E4-B401-A4B89EFDF308}" srcOrd="5" destOrd="0" presId="urn:microsoft.com/office/officeart/2005/8/layout/radial5"/>
    <dgm:cxn modelId="{BA3F29CF-6309-4C3E-AD30-CDA8FB148127}" type="presParOf" srcId="{168EFA32-345C-42E4-B401-A4B89EFDF308}" destId="{AC0EAC61-E881-4854-96B1-5A99ACC8A658}" srcOrd="0" destOrd="0" presId="urn:microsoft.com/office/officeart/2005/8/layout/radial5"/>
    <dgm:cxn modelId="{8D3652F6-6565-41D0-B33F-154E20549F4D}" type="presParOf" srcId="{2C4CD65B-0A57-4597-973F-2EEA991060A3}" destId="{2CEE6D26-7A35-4ED9-8F42-AB441CCAF715}" srcOrd="6" destOrd="0" presId="urn:microsoft.com/office/officeart/2005/8/layout/radial5"/>
    <dgm:cxn modelId="{8AA8E893-CFA1-41E5-B50F-37912F4246E4}" type="presParOf" srcId="{2C4CD65B-0A57-4597-973F-2EEA991060A3}" destId="{5C32DB23-5A29-4CA4-B992-F3F2CA7E807B}" srcOrd="7" destOrd="0" presId="urn:microsoft.com/office/officeart/2005/8/layout/radial5"/>
    <dgm:cxn modelId="{36495869-857C-415E-9CB2-B2E6FF7570F7}" type="presParOf" srcId="{5C32DB23-5A29-4CA4-B992-F3F2CA7E807B}" destId="{11C8083C-3717-4A8D-B08F-1E215F3E7C00}" srcOrd="0" destOrd="0" presId="urn:microsoft.com/office/officeart/2005/8/layout/radial5"/>
    <dgm:cxn modelId="{E984296F-BD3E-4F4D-9383-1A08E1EB9EC5}" type="presParOf" srcId="{2C4CD65B-0A57-4597-973F-2EEA991060A3}" destId="{398F7F91-4DC2-47E7-8EB7-6A7C36410C40}" srcOrd="8" destOrd="0" presId="urn:microsoft.com/office/officeart/2005/8/layout/radial5"/>
    <dgm:cxn modelId="{60BA28DD-57B4-4E9B-85A3-F927CBEF38E0}" type="presParOf" srcId="{2C4CD65B-0A57-4597-973F-2EEA991060A3}" destId="{D9099AAD-6845-41EC-B7CD-ADA937EAB21F}" srcOrd="9" destOrd="0" presId="urn:microsoft.com/office/officeart/2005/8/layout/radial5"/>
    <dgm:cxn modelId="{77F53832-CB1F-4E09-BB95-B5F910A93956}" type="presParOf" srcId="{D9099AAD-6845-41EC-B7CD-ADA937EAB21F}" destId="{983CE757-96AF-4F39-BFED-BA34BDE2FF39}" srcOrd="0" destOrd="0" presId="urn:microsoft.com/office/officeart/2005/8/layout/radial5"/>
    <dgm:cxn modelId="{F597B348-BCF7-4EC2-9877-7B7401610CC1}" type="presParOf" srcId="{2C4CD65B-0A57-4597-973F-2EEA991060A3}" destId="{A8189D12-76A2-4420-8E78-70277E9FF36B}" srcOrd="10" destOrd="0" presId="urn:microsoft.com/office/officeart/2005/8/layout/radial5"/>
    <dgm:cxn modelId="{0F71EE63-7E76-47A1-8ABE-1E4375742BB2}" type="presParOf" srcId="{2C4CD65B-0A57-4597-973F-2EEA991060A3}" destId="{D486EA12-9C98-4842-AD3E-1E61439BCFAE}" srcOrd="11" destOrd="0" presId="urn:microsoft.com/office/officeart/2005/8/layout/radial5"/>
    <dgm:cxn modelId="{FF800340-5DE6-469A-9F4F-371CD974D7DC}" type="presParOf" srcId="{D486EA12-9C98-4842-AD3E-1E61439BCFAE}" destId="{6D74F612-7348-46D0-85BA-16804D5057DA}" srcOrd="0" destOrd="0" presId="urn:microsoft.com/office/officeart/2005/8/layout/radial5"/>
    <dgm:cxn modelId="{4761E014-6DB3-476F-8AB1-7B978DDC957D}" type="presParOf" srcId="{2C4CD65B-0A57-4597-973F-2EEA991060A3}" destId="{262394D2-7F3A-48A9-83BF-E5CF473790D0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B33DA-7992-48D0-9475-0DEFDF4B5410}">
      <dsp:nvSpPr>
        <dsp:cNvPr id="0" name=""/>
        <dsp:cNvSpPr/>
      </dsp:nvSpPr>
      <dsp:spPr>
        <a:xfrm>
          <a:off x="2819002" y="1951995"/>
          <a:ext cx="3203151" cy="1422884"/>
        </a:xfrm>
        <a:prstGeom prst="rect">
          <a:avLst/>
        </a:prstGeom>
        <a:solidFill>
          <a:srgbClr val="C00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РАССМОТРЕНО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1 285 ДЕЛ</a:t>
          </a:r>
          <a:endParaRPr lang="ru-RU" sz="2400" b="1" kern="1200" dirty="0"/>
        </a:p>
      </dsp:txBody>
      <dsp:txXfrm>
        <a:off x="2819002" y="1951995"/>
        <a:ext cx="3203151" cy="1422884"/>
      </dsp:txXfrm>
    </dsp:sp>
    <dsp:sp modelId="{5A710CCF-EADD-4184-B983-3EA0C56ACBDE}">
      <dsp:nvSpPr>
        <dsp:cNvPr id="0" name=""/>
        <dsp:cNvSpPr/>
      </dsp:nvSpPr>
      <dsp:spPr>
        <a:xfrm rot="16326884">
          <a:off x="4159893" y="1383332"/>
          <a:ext cx="522057" cy="476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228696" y="1549976"/>
        <a:ext cx="379178" cy="285759"/>
      </dsp:txXfrm>
    </dsp:sp>
    <dsp:sp modelId="{EB69BD14-8DD9-46B6-89AB-E6A8BCFAEDEE}">
      <dsp:nvSpPr>
        <dsp:cNvPr id="0" name=""/>
        <dsp:cNvSpPr/>
      </dsp:nvSpPr>
      <dsp:spPr>
        <a:xfrm>
          <a:off x="2995684" y="17005"/>
          <a:ext cx="2995625" cy="1343376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АДМИНИСТРАТИВНОЕ ПРИОСТАНОВЛЕНИЕ ДЕЯТЕЛЬНОСТИ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51 СУБЪЕКТ</a:t>
          </a:r>
          <a:endParaRPr lang="ru-RU" sz="1600" b="1" kern="1200" dirty="0"/>
        </a:p>
      </dsp:txBody>
      <dsp:txXfrm>
        <a:off x="2995684" y="17005"/>
        <a:ext cx="2995625" cy="1343376"/>
      </dsp:txXfrm>
    </dsp:sp>
    <dsp:sp modelId="{5887380F-C460-4F4E-B813-421BD4913FE3}">
      <dsp:nvSpPr>
        <dsp:cNvPr id="0" name=""/>
        <dsp:cNvSpPr/>
      </dsp:nvSpPr>
      <dsp:spPr>
        <a:xfrm rot="20631428">
          <a:off x="5974790" y="1607974"/>
          <a:ext cx="359774" cy="476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976918" y="1718231"/>
        <a:ext cx="251842" cy="285759"/>
      </dsp:txXfrm>
    </dsp:sp>
    <dsp:sp modelId="{7B36CA6D-0CEA-4072-B656-2D58E3730DC5}">
      <dsp:nvSpPr>
        <dsp:cNvPr id="0" name=""/>
        <dsp:cNvSpPr/>
      </dsp:nvSpPr>
      <dsp:spPr>
        <a:xfrm>
          <a:off x="6297327" y="1080653"/>
          <a:ext cx="2343632" cy="1400780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ПРЕДУПРЕЖДЕНИЕ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39 СУБЪЕКТОВ</a:t>
          </a:r>
          <a:endParaRPr lang="ru-RU" sz="1600" b="1" kern="1200" dirty="0"/>
        </a:p>
      </dsp:txBody>
      <dsp:txXfrm>
        <a:off x="6297327" y="1080653"/>
        <a:ext cx="2343632" cy="1400780"/>
      </dsp:txXfrm>
    </dsp:sp>
    <dsp:sp modelId="{168EFA32-345C-42E4-B401-A4B89EFDF308}">
      <dsp:nvSpPr>
        <dsp:cNvPr id="0" name=""/>
        <dsp:cNvSpPr/>
      </dsp:nvSpPr>
      <dsp:spPr>
        <a:xfrm rot="1570860">
          <a:off x="6015805" y="3057572"/>
          <a:ext cx="392532" cy="476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021846" y="3126847"/>
        <a:ext cx="274772" cy="285759"/>
      </dsp:txXfrm>
    </dsp:sp>
    <dsp:sp modelId="{2CEE6D26-7A35-4ED9-8F42-AB441CCAF715}">
      <dsp:nvSpPr>
        <dsp:cNvPr id="0" name=""/>
        <dsp:cNvSpPr/>
      </dsp:nvSpPr>
      <dsp:spPr>
        <a:xfrm>
          <a:off x="6243411" y="3456386"/>
          <a:ext cx="2397548" cy="1385245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ОБЯЗАТЕЛЬНЫЕ РАБОТЫ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3 ЛИЦА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6243411" y="3456386"/>
        <a:ext cx="2397548" cy="1385245"/>
      </dsp:txXfrm>
    </dsp:sp>
    <dsp:sp modelId="{5C32DB23-5A29-4CA4-B992-F3F2CA7E807B}">
      <dsp:nvSpPr>
        <dsp:cNvPr id="0" name=""/>
        <dsp:cNvSpPr/>
      </dsp:nvSpPr>
      <dsp:spPr>
        <a:xfrm rot="9367656">
          <a:off x="2427033" y="3115373"/>
          <a:ext cx="429634" cy="476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550410" y="3184545"/>
        <a:ext cx="300744" cy="285759"/>
      </dsp:txXfrm>
    </dsp:sp>
    <dsp:sp modelId="{398F7F91-4DC2-47E7-8EB7-6A7C36410C40}">
      <dsp:nvSpPr>
        <dsp:cNvPr id="0" name=""/>
        <dsp:cNvSpPr/>
      </dsp:nvSpPr>
      <dsp:spPr>
        <a:xfrm>
          <a:off x="0" y="3388935"/>
          <a:ext cx="2397380" cy="1400780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ШТРАФ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843 СУБЪЕКТА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 СУММУ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10 732 300 РУБЛЕЙ</a:t>
          </a:r>
          <a:endParaRPr lang="ru-RU" sz="1600" b="1" kern="1200" dirty="0"/>
        </a:p>
      </dsp:txBody>
      <dsp:txXfrm>
        <a:off x="0" y="3388935"/>
        <a:ext cx="2397380" cy="1400780"/>
      </dsp:txXfrm>
    </dsp:sp>
    <dsp:sp modelId="{D9099AAD-6845-41EC-B7CD-ADA937EAB21F}">
      <dsp:nvSpPr>
        <dsp:cNvPr id="0" name=""/>
        <dsp:cNvSpPr/>
      </dsp:nvSpPr>
      <dsp:spPr>
        <a:xfrm rot="5354894">
          <a:off x="4256273" y="3466019"/>
          <a:ext cx="502781" cy="476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326775" y="3489839"/>
        <a:ext cx="359902" cy="285759"/>
      </dsp:txXfrm>
    </dsp:sp>
    <dsp:sp modelId="{A8189D12-76A2-4420-8E78-70277E9FF36B}">
      <dsp:nvSpPr>
        <dsp:cNvPr id="0" name=""/>
        <dsp:cNvSpPr/>
      </dsp:nvSpPr>
      <dsp:spPr>
        <a:xfrm>
          <a:off x="2901692" y="3949593"/>
          <a:ext cx="3089617" cy="1378998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ПРЕКРАЩЕНО 348 ДЕЛ (27 %)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ПОКАЗАТЕЛЬ </a:t>
          </a:r>
          <a:r>
            <a:rPr lang="ru-RU" sz="1600" b="1" kern="1200" dirty="0" smtClean="0"/>
            <a:t>СНИЗИЛСЯ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 1 %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2901692" y="3949593"/>
        <a:ext cx="3089617" cy="1378998"/>
      </dsp:txXfrm>
    </dsp:sp>
    <dsp:sp modelId="{D486EA12-9C98-4842-AD3E-1E61439BCFAE}">
      <dsp:nvSpPr>
        <dsp:cNvPr id="0" name=""/>
        <dsp:cNvSpPr/>
      </dsp:nvSpPr>
      <dsp:spPr>
        <a:xfrm rot="11746642">
          <a:off x="2410382" y="1689789"/>
          <a:ext cx="435860" cy="476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538677" y="1802819"/>
        <a:ext cx="305102" cy="285759"/>
      </dsp:txXfrm>
    </dsp:sp>
    <dsp:sp modelId="{262394D2-7F3A-48A9-83BF-E5CF473790D0}">
      <dsp:nvSpPr>
        <dsp:cNvPr id="0" name=""/>
        <dsp:cNvSpPr/>
      </dsp:nvSpPr>
      <dsp:spPr>
        <a:xfrm>
          <a:off x="0" y="1052715"/>
          <a:ext cx="2397351" cy="1400780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ШТРАФ С КОНФИСКАЦИЕЙ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 СУБЪЕКТ НА СУММУ 5000 РУБЛЕЙ</a:t>
          </a:r>
          <a:endParaRPr lang="ru-RU" sz="1600" b="1" kern="1200" dirty="0"/>
        </a:p>
      </dsp:txBody>
      <dsp:txXfrm>
        <a:off x="0" y="1052715"/>
        <a:ext cx="2397351" cy="1400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29CFB-922D-45D3-B559-1810D61697F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F391366-BC50-4E3E-8C59-A67382BDB8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158" y="0"/>
            <a:ext cx="1656184" cy="14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496944" cy="547260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АНАЛИЗ ПРАКТИКИ ПРИМЕНЕНИЯ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АДМИНИСТРАТИВНОГО ЗАКОНОДАТЕЛЬСТВА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УПРАВЛЕНИЕМ РОСПОТРЕБНАДЗОРА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ПО ВОЛГОГРАДСКОЙ ОБЛАСТИ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ЗА 2015 ГОД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ДОКЛАДЧИК 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НАЧАЛЬНИК  ОТДЕЛА  ЮРИДИЧЕСКОГО  ОБЕСПЕЧЕНИЯ  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 РЯБОВА И.А.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79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НАГРУЗКА  ПО  КОЛИЧЕСТВУ  СОСТАВЛЕННЫХ ПРОТОКОЛОВ  И  ПРОВЕДЕННЫХ   АР   НА  ОДНО  ДОЛЖНОСТНОЕ  ЛИЦО  </a:t>
            </a:r>
            <a:br>
              <a:rPr lang="ru-RU" sz="2200" b="1" dirty="0"/>
            </a:br>
            <a:r>
              <a:rPr lang="ru-RU" sz="2200" b="1" dirty="0" smtClean="0"/>
              <a:t>(ТЕРРИТОРИАЛЬНЫЕ  ОТДЕЛЫ  </a:t>
            </a:r>
            <a:r>
              <a:rPr lang="ru-RU" sz="2200" b="1" dirty="0"/>
              <a:t>УПРАВЛЕНИЯ </a:t>
            </a:r>
            <a:r>
              <a:rPr lang="ru-RU" sz="2200" b="1" dirty="0" smtClean="0"/>
              <a:t>) </a:t>
            </a:r>
            <a:endParaRPr lang="ru-RU" sz="2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226679"/>
              </p:ext>
            </p:extLst>
          </p:nvPr>
        </p:nvGraphicFramePr>
        <p:xfrm>
          <a:off x="107505" y="1412776"/>
          <a:ext cx="8928991" cy="530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/>
                <a:gridCol w="1800200"/>
                <a:gridCol w="1728192"/>
                <a:gridCol w="1728192"/>
                <a:gridCol w="1800200"/>
              </a:tblGrid>
              <a:tr h="381379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267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составленных протоколов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 проведенных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АР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составленных протоколов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 проведенных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АР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ПАЛЛАСОВКА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62,3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КОТЕЛЬНИКОВО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53,5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УРЮПИНСК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45,6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КАЛАЧ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66,7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19,3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ФРОЛОВО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rgbClr val="FF0000"/>
                          </a:solidFill>
                        </a:rPr>
                        <a:t>68,7</a:t>
                      </a:r>
                      <a:endParaRPr lang="ru-RU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</a:rPr>
                        <a:t>11,7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5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ВОЛЖСКИЙ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38,7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7,6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5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КАМЫШИН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42,7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6,7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</a:tr>
              <a:tr h="565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МИХАЙЛОВКА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26,7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39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3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ПРИМЕНЕНИЕ СТАТЬИ  6.3. КоАП РФ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62228"/>
              </p:ext>
            </p:extLst>
          </p:nvPr>
        </p:nvGraphicFramePr>
        <p:xfrm>
          <a:off x="251520" y="1052736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468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84976" cy="792088"/>
          </a:xfrm>
        </p:spPr>
        <p:txBody>
          <a:bodyPr>
            <a:noAutofit/>
          </a:bodyPr>
          <a:lstStyle/>
          <a:p>
            <a:pPr algn="ctr">
              <a:lnSpc>
                <a:spcPts val="2880"/>
              </a:lnSpc>
            </a:pPr>
            <a:r>
              <a:rPr lang="ru-RU" sz="2000" b="1" dirty="0" smtClean="0"/>
              <a:t>ПОКАЗАТЕЛЬ ПРИМЕНЕНИЯ СТ. 6.3. КОАП РФ </a:t>
            </a:r>
            <a:br>
              <a:rPr lang="ru-RU" sz="2000" b="1" dirty="0" smtClean="0"/>
            </a:br>
            <a:r>
              <a:rPr lang="ru-RU" sz="2000" b="1" dirty="0" smtClean="0"/>
              <a:t>ОТДЕЛАМИ   УПРАВЛЕНИЯ  (Г. ВОЛГОГРАД)   -   15 % (386 ПРОТОКОЛОВ)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156329"/>
              </p:ext>
            </p:extLst>
          </p:nvPr>
        </p:nvGraphicFramePr>
        <p:xfrm>
          <a:off x="251520" y="1412776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55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ПОКАЗАТЕЛЬ ПРИМЕНЕНИЯ СТ. 6.3. КОАП РФ </a:t>
            </a:r>
            <a:br>
              <a:rPr lang="ru-RU" sz="2000" b="1" dirty="0"/>
            </a:br>
            <a:r>
              <a:rPr lang="ru-RU" sz="2000" b="1" dirty="0" smtClean="0"/>
              <a:t>ТЕРРИТОРИАЛЬНЫМИ  ОТДЕЛАМИ   </a:t>
            </a:r>
            <a:r>
              <a:rPr lang="ru-RU" sz="2000" b="1" dirty="0"/>
              <a:t>УПРАВЛЕНИЯ  </a:t>
            </a:r>
            <a:r>
              <a:rPr lang="ru-RU" sz="2000" b="1" dirty="0" smtClean="0"/>
              <a:t>-   </a:t>
            </a:r>
            <a:r>
              <a:rPr lang="ru-RU" sz="2000" b="1" dirty="0"/>
              <a:t>15 %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(485 </a:t>
            </a:r>
            <a:r>
              <a:rPr lang="ru-RU" sz="2000" b="1" dirty="0"/>
              <a:t>ПРОТОКОЛОВ</a:t>
            </a:r>
            <a:r>
              <a:rPr lang="ru-RU" sz="2000" b="1" dirty="0" smtClean="0"/>
              <a:t>)</a:t>
            </a:r>
            <a:br>
              <a:rPr lang="ru-RU" sz="2000" b="1" dirty="0" smtClean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886038"/>
              </p:ext>
            </p:extLst>
          </p:nvPr>
        </p:nvGraphicFramePr>
        <p:xfrm>
          <a:off x="179512" y="1241376"/>
          <a:ext cx="8784976" cy="549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130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КОЛИЧЕСТВО СОСТАВЛЕННЫХ ПРОТОКОЛОВ ПО СТ.СТ. 14.43 - 14.46 И Ч.15 СТ. 19.5 КоАП РФ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189988"/>
              </p:ext>
            </p:extLst>
          </p:nvPr>
        </p:nvGraphicFramePr>
        <p:xfrm>
          <a:off x="323528" y="1196757"/>
          <a:ext cx="8640958" cy="5553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401"/>
                <a:gridCol w="1288903"/>
                <a:gridCol w="1357353"/>
                <a:gridCol w="226822"/>
                <a:gridCol w="1965791"/>
                <a:gridCol w="1120265"/>
                <a:gridCol w="1234423"/>
              </a:tblGrid>
              <a:tr h="9334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2014г.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2014г.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3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ОЗПП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ВОЛЖСКИЙ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ОНГП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КАМЫШИН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------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ОЭН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----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----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КОТЕЛЬНИКОВО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ОНГДиП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ФРОЛОВО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ОНКГ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МИХАЙЛОВКА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ОНУТиРБ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ПАЛЛАСОВКА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ОНТиСОТ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----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УРЮПИНСК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ОГРиЛ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КАЛАЧ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6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ПРИМЕНЕНИЕ СОСТАВОВ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АДМИНИСТРАТИВНЫХ ПРАВОНАРУШЕНИЙ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727809"/>
              </p:ext>
            </p:extLst>
          </p:nvPr>
        </p:nvGraphicFramePr>
        <p:xfrm>
          <a:off x="179512" y="1412776"/>
          <a:ext cx="8568952" cy="5092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404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(ОТДЕЛЫ УПРАВЛЕНИЯ Г. ВОЛГОГРАД)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064933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23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(ТЕРРИТОРИАЛЬНЫЕ  ОТДЕЛЫ УПРАВЛЕНИЯ)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840728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858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(ТО  КАМЫШИН)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469393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95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(ТО  ВОЛЖСКИЙ)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587408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83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361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/>
              <a:t>КОЛИЧЕСТВО СОСТАВЛЕННЫХ ПРОТОКОЛОВ </a:t>
            </a:r>
            <a:br>
              <a:rPr lang="ru-RU" sz="2000" b="1" dirty="0" smtClean="0"/>
            </a:br>
            <a:r>
              <a:rPr lang="ru-RU" sz="2000" b="1" dirty="0" smtClean="0"/>
              <a:t>ОБ АДМИНИСТРАТИВНЫХ ПРАВОНАРУШЕНИЯХ </a:t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107884"/>
              </p:ext>
            </p:extLst>
          </p:nvPr>
        </p:nvGraphicFramePr>
        <p:xfrm>
          <a:off x="251520" y="1340768"/>
          <a:ext cx="851763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80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(ТО  ФРОЛОВО)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860441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351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(ТО  УРЮПИНСК)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645627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71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(ТО  КОТЕЛЬНИКОВО)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658549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09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(ТО  ПАЛЛАСОВКА)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535833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45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(ТО  МИХАЙЛОВКА)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763070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030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КОЛИЧЕСТВО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ПРИМЕНЯЕМЫХ СОСТАВОВ КоАП РФ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(ТО  КАЛАЧ)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425159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168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УДЕЛЬНЫЙ ВЕС </a:t>
            </a:r>
            <a:r>
              <a:rPr lang="ru-RU" sz="2200" b="1" dirty="0"/>
              <a:t>ПРОТОКОЛОВ </a:t>
            </a:r>
            <a:br>
              <a:rPr lang="ru-RU" sz="2200" b="1" dirty="0"/>
            </a:br>
            <a:r>
              <a:rPr lang="ru-RU" sz="2200" b="1" dirty="0" smtClean="0"/>
              <a:t>СОСТАВЛЕННЫХ В ОТНОШЕНИИ ЮРИДИЧЕСКИХ ЛИЦ </a:t>
            </a:r>
            <a:br>
              <a:rPr lang="ru-RU" sz="2200" b="1" dirty="0" smtClean="0"/>
            </a:br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709695"/>
              </p:ext>
            </p:extLst>
          </p:nvPr>
        </p:nvGraphicFramePr>
        <p:xfrm>
          <a:off x="323528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54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ПОКАЗАТЕЛИ СОСТАВЛЕНИЯ ПРОТОКОЛОВ </a:t>
            </a:r>
            <a:br>
              <a:rPr lang="ru-RU" sz="2400" b="1" dirty="0" smtClean="0"/>
            </a:br>
            <a:r>
              <a:rPr lang="ru-RU" sz="2400" b="1" dirty="0" smtClean="0"/>
              <a:t>НА ЮРИДИЧЕСКИХ ЛИЦ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20015"/>
              </p:ext>
            </p:extLst>
          </p:nvPr>
        </p:nvGraphicFramePr>
        <p:xfrm>
          <a:off x="323528" y="1412776"/>
          <a:ext cx="864095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401"/>
                <a:gridCol w="1288903"/>
                <a:gridCol w="1357353"/>
                <a:gridCol w="226822"/>
                <a:gridCol w="1965791"/>
                <a:gridCol w="1120265"/>
                <a:gridCol w="1234423"/>
              </a:tblGrid>
              <a:tr h="973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2014г.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2014г.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ОЗПП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64 %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63 %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ВОЛЖСКИЙ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54 %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49 %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ОНГП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КАМЫШИН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10 %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ОЭН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КОТЕЛЬНИКОВО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12 %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ОНГДиП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ФРОЛОВО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53 %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ОНКГ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68 %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МИХАЙЛОВКА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24 %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ОНУТиРБ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ПАЛЛАСОВКА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22 %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ОНТиСОТ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УРЮПИНСК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19 %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ОГРиЛ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95 %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КАЛАЧ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21 %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83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chemeClr val="tx1"/>
                </a:solidFill>
              </a:rPr>
              <a:t>РЕЗУЛЬТАТЫ РАССМОТРЕНИЯ СУДОМ ПРОТОКОЛОВ НАПРАВЛЕННЫХ ДЛЯ РАССМОТРЕНИЯ ПО ПОДВЕДОМСТВЕННОСТИ</a:t>
            </a:r>
            <a:endParaRPr lang="ru-RU" sz="1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697251"/>
              </p:ext>
            </p:extLst>
          </p:nvPr>
        </p:nvGraphicFramePr>
        <p:xfrm>
          <a:off x="251520" y="134076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042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20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ПОКАЗАТЕЛЬ ПРЕКРАЩЕННЫХ ДЕЛ </a:t>
            </a:r>
            <a:br>
              <a:rPr lang="ru-RU" sz="2000" b="1" dirty="0" smtClean="0"/>
            </a:br>
            <a:r>
              <a:rPr lang="ru-RU" sz="2000" b="1" dirty="0" smtClean="0"/>
              <a:t>СУДЕБНЫМИ ОРГАНАМИ</a:t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514232"/>
              </p:ext>
            </p:extLst>
          </p:nvPr>
        </p:nvGraphicFramePr>
        <p:xfrm>
          <a:off x="395536" y="1268760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163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КОЛИЧЕСТВО СОСТАВЛЕННЫХ ПРОТОКОЛОВ </a:t>
            </a:r>
            <a:br>
              <a:rPr lang="ru-RU" sz="2000" b="1" dirty="0"/>
            </a:br>
            <a:r>
              <a:rPr lang="ru-RU" sz="2000" b="1" dirty="0"/>
              <a:t>(ОТДЕЛЫ УПРАВЛЕНИЯ  </a:t>
            </a:r>
            <a:r>
              <a:rPr lang="ru-RU" sz="2000" b="1" dirty="0" smtClean="0"/>
              <a:t>г. ВОЛГОГРАД</a:t>
            </a:r>
            <a:r>
              <a:rPr lang="ru-RU" sz="2000" b="1" dirty="0"/>
              <a:t>)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582817"/>
              </p:ext>
            </p:extLst>
          </p:nvPr>
        </p:nvGraphicFramePr>
        <p:xfrm>
          <a:off x="467544" y="1196752"/>
          <a:ext cx="842493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485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ПОКАЗАТЕЛИ ПРЕКРАЩЕННЫХ ДЕЛ СУДЕБНЫМИ ОРГАНАМИ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256859"/>
              </p:ext>
            </p:extLst>
          </p:nvPr>
        </p:nvGraphicFramePr>
        <p:xfrm>
          <a:off x="323528" y="1412776"/>
          <a:ext cx="864095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401"/>
                <a:gridCol w="1288903"/>
                <a:gridCol w="1357353"/>
                <a:gridCol w="226822"/>
                <a:gridCol w="1965791"/>
                <a:gridCol w="1120265"/>
                <a:gridCol w="1234423"/>
              </a:tblGrid>
              <a:tr h="973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2014г.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2014г.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ОЗПП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ВОЛЖСКИЙ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38 %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ОНГП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КАМЫШИН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14 %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ОЭН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54 %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КОТЕЛЬНИКОВО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16 %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17 %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ОНГДиП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ФРОЛОВО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38 %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38 %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ОНКГ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МИХАЙЛОВКА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14 %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ОНУТиРБ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ПАЛЛАСОВКА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14 %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ОНТиСОТ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УРЮПИНСК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15 %</a:t>
                      </a:r>
                      <a:endParaRPr lang="ru-RU" dirty="0"/>
                    </a:p>
                  </a:txBody>
                  <a:tcPr/>
                </a:tc>
              </a:tr>
              <a:tr h="535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err="1" smtClean="0"/>
                        <a:t>ОГРиЛ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16 %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КАЛАЧ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16 %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51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АДМИНИСТРАТИВНОЕ 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ПРИОСТАНОВЛЕНИЕ   ДЕЯТЕЛЬНОСТИ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593629"/>
              </p:ext>
            </p:extLst>
          </p:nvPr>
        </p:nvGraphicFramePr>
        <p:xfrm>
          <a:off x="395536" y="126876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66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11521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/>
              <a:t>КОЛИЧЕСТВО  ПОСТУПИВШИХ </a:t>
            </a:r>
            <a:br>
              <a:rPr lang="ru-RU" sz="2000" b="1" dirty="0" smtClean="0"/>
            </a:br>
            <a:r>
              <a:rPr lang="ru-RU" sz="2000" b="1" dirty="0" smtClean="0"/>
              <a:t>АДМИНИСТРАТИВНЫХ МАТЕРИАЛОВ</a:t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251852"/>
              </p:ext>
            </p:extLst>
          </p:nvPr>
        </p:nvGraphicFramePr>
        <p:xfrm>
          <a:off x="251520" y="1484784"/>
          <a:ext cx="85176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10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ЗА 2015 ГОД УПРАВЛЕНИЕМ РАССМОТРЕНО  4 877  ДЕЛ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ОБ АДМИНИСТРАТИВНЫХ ПРАВОНАРУШЕНИЯХ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451023"/>
              </p:ext>
            </p:extLst>
          </p:nvPr>
        </p:nvGraphicFramePr>
        <p:xfrm>
          <a:off x="251520" y="1700808"/>
          <a:ext cx="8712969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104636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РЕЗУЛЬТАТ РАССМОТРЕНИЯ</a:t>
                      </a:r>
                      <a:r>
                        <a:rPr lang="ru-RU" sz="2000" b="1" baseline="0" dirty="0" smtClean="0"/>
                        <a:t> ДЕЛ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2015г.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2014г.</a:t>
                      </a:r>
                      <a:endParaRPr lang="ru-RU" sz="2000" b="1" dirty="0"/>
                    </a:p>
                  </a:txBody>
                  <a:tcPr/>
                </a:tc>
              </a:tr>
              <a:tr h="6488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ШТРАФ: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20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/>
                        <a:t>        </a:t>
                      </a:r>
                      <a:r>
                        <a:rPr lang="ru-RU" sz="2000" b="1" dirty="0" smtClean="0"/>
                        <a:t>- КОЛИЧЕСТВО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        - НА СУММУ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4 582 дела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40 761 650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рублей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4 609 дел 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29 136 200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рублей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0384"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ПРЕДУПРЕЖДЕНИЕ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184 (3,9 %)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000" dirty="0" smtClean="0"/>
                        <a:t>269 (5,3 %)</a:t>
                      </a:r>
                      <a:endParaRPr lang="ru-RU" sz="2000" dirty="0"/>
                    </a:p>
                  </a:txBody>
                  <a:tcPr/>
                </a:tc>
              </a:tr>
              <a:tr h="940384"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ПРЕКРАЩЕНО   ДЕЛ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111 дел (2,3 %)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000" dirty="0" smtClean="0"/>
                        <a:t>183 (3,6 %)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7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29600" cy="180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/>
              <a:t>ПОКАЗАТЕЛЬ </a:t>
            </a:r>
            <a:r>
              <a:rPr lang="ru-RU" sz="1800" b="1" dirty="0" smtClean="0"/>
              <a:t> ПРИМЕНЕНИЯ  АДМИНИСТРАТИВНОГО </a:t>
            </a:r>
            <a:r>
              <a:rPr lang="ru-RU" sz="1800" b="1" dirty="0"/>
              <a:t>НАКАЗАНИЯ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В  ВИДЕ  ПРЕДУПРЕЖДЕНИЯ   В  ЦЕЛОМ  ПО ТЕРРИТОРИАЛЬНЫМ ОТДЕЛАМ  УПРАВЛЕНИЯ  СОСТАВИЛ – 5,2 %, ЧТО НА 3,7 % НИЖЕ ПОКАЗАТЕЛЯ ПРОШЛОГО ГОДА</a:t>
            </a:r>
            <a:br>
              <a:rPr lang="ru-RU" sz="18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427518"/>
              </p:ext>
            </p:extLst>
          </p:nvPr>
        </p:nvGraphicFramePr>
        <p:xfrm>
          <a:off x="179511" y="1988838"/>
          <a:ext cx="8784977" cy="468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945"/>
                <a:gridCol w="2748891"/>
                <a:gridCol w="2778141"/>
              </a:tblGrid>
              <a:tr h="5514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161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ВОЛЖСКИЙ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6,3 %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12,4</a:t>
                      </a:r>
                      <a:r>
                        <a:rPr lang="ru-RU" sz="2000" baseline="0" dirty="0" smtClean="0"/>
                        <a:t> %</a:t>
                      </a:r>
                      <a:endParaRPr lang="ru-RU" sz="2000" dirty="0"/>
                    </a:p>
                  </a:txBody>
                  <a:tcPr/>
                </a:tc>
              </a:tr>
              <a:tr h="5161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КАМЫШИН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6,9 %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17, 4 %</a:t>
                      </a:r>
                      <a:endParaRPr lang="ru-RU" sz="2000" dirty="0"/>
                    </a:p>
                  </a:txBody>
                  <a:tcPr/>
                </a:tc>
              </a:tr>
              <a:tr h="5161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МИХАЙЛОВКА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0,7 %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0,5 %</a:t>
                      </a:r>
                      <a:endParaRPr lang="ru-RU" sz="2000" dirty="0"/>
                    </a:p>
                  </a:txBody>
                  <a:tcPr/>
                </a:tc>
              </a:tr>
              <a:tr h="5161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ФРОЛОВО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7,1</a:t>
                      </a:r>
                      <a:r>
                        <a:rPr lang="ru-RU" sz="2000" baseline="0" dirty="0" smtClean="0"/>
                        <a:t>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16,5 %</a:t>
                      </a:r>
                      <a:endParaRPr lang="ru-RU" sz="2000" dirty="0"/>
                    </a:p>
                  </a:txBody>
                  <a:tcPr/>
                </a:tc>
              </a:tr>
              <a:tr h="5161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УРЮПИНСК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2,3 %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8,</a:t>
                      </a:r>
                      <a:r>
                        <a:rPr lang="ru-RU" sz="2000" baseline="0" dirty="0" smtClean="0"/>
                        <a:t>0 %</a:t>
                      </a:r>
                      <a:endParaRPr lang="ru-RU" sz="2000" dirty="0"/>
                    </a:p>
                  </a:txBody>
                  <a:tcPr/>
                </a:tc>
              </a:tr>
              <a:tr h="5161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КАЛАЧ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17,4 %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6,7 %</a:t>
                      </a:r>
                      <a:endParaRPr lang="ru-RU" sz="2000" dirty="0"/>
                    </a:p>
                  </a:txBody>
                  <a:tcPr/>
                </a:tc>
              </a:tr>
              <a:tr h="5161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ПАЛЛАСОВКА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0,3 %</a:t>
                      </a:r>
                      <a:endParaRPr lang="ru-RU" sz="2000" dirty="0"/>
                    </a:p>
                  </a:txBody>
                  <a:tcPr/>
                </a:tc>
              </a:tr>
              <a:tr h="5161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КОТЕЛЬНИКОВО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1,5 %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9,4 %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ОБЩАЯ СУММА НАЛОЖЕННЫХ ШТРАФОВ</a:t>
            </a:r>
            <a:br>
              <a:rPr lang="ru-RU" sz="2400" b="1" dirty="0" smtClean="0"/>
            </a:br>
            <a:r>
              <a:rPr lang="ru-RU" sz="2400" b="1" dirty="0" smtClean="0"/>
              <a:t>(В МЛН. РУБЛЕЙ)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078527"/>
              </p:ext>
            </p:extLst>
          </p:nvPr>
        </p:nvGraphicFramePr>
        <p:xfrm>
          <a:off x="467544" y="1266823"/>
          <a:ext cx="8229600" cy="51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6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СУММА </a:t>
            </a:r>
            <a:r>
              <a:rPr lang="ru-RU" sz="2000" b="1" dirty="0" smtClean="0"/>
              <a:t>  НАЛОЖЕННЫХ   </a:t>
            </a:r>
            <a:r>
              <a:rPr lang="ru-RU" sz="2000" b="1" dirty="0"/>
              <a:t>ШТРАФОВ </a:t>
            </a:r>
            <a:r>
              <a:rPr lang="ru-RU" sz="2000" b="1" dirty="0" smtClean="0"/>
              <a:t> УПРАВЛЕНИЕМ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(ОТДЕЛЫ  УПРАВЛЕНИЯ  Г. ВОЛГОГРАД)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671526"/>
              </p:ext>
            </p:extLst>
          </p:nvPr>
        </p:nvGraphicFramePr>
        <p:xfrm>
          <a:off x="395536" y="1268760"/>
          <a:ext cx="8568952" cy="528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430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568952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СУММА </a:t>
            </a:r>
            <a:r>
              <a:rPr lang="ru-RU" sz="2000" b="1" dirty="0" smtClean="0"/>
              <a:t>  НАЛОЖЕННЫХ   </a:t>
            </a:r>
            <a:r>
              <a:rPr lang="ru-RU" sz="2000" b="1" dirty="0"/>
              <a:t>ШТРАФОВ </a:t>
            </a:r>
            <a:r>
              <a:rPr lang="ru-RU" sz="2000" b="1" dirty="0" smtClean="0"/>
              <a:t>УПРАВЛЕНИЕМ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(ТЕРРИТОРИАЛЬНЫЕ </a:t>
            </a:r>
            <a:r>
              <a:rPr lang="ru-RU" sz="2000" b="1" dirty="0" smtClean="0"/>
              <a:t>  ОТДЕЛЫ )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b="1" dirty="0" smtClean="0"/>
              <a:t>НА ТО ВОЛЖСКИЙ ПРИХОДИТСЯ 56 % ОТ ОБЩЕЙ СУММЫ ШТРАФОВ НАЛОЖЕННЫХ ТО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947923"/>
              </p:ext>
            </p:extLst>
          </p:nvPr>
        </p:nvGraphicFramePr>
        <p:xfrm>
          <a:off x="107504" y="1844824"/>
          <a:ext cx="89289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734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ВЗЫСКИВАЕМОСТЬ АДМИНИСТРАТИВНЫХ ШТРАФОВ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805686"/>
              </p:ext>
            </p:extLst>
          </p:nvPr>
        </p:nvGraphicFramePr>
        <p:xfrm>
          <a:off x="467544" y="1268760"/>
          <a:ext cx="84352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433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9361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 smtClean="0"/>
              <a:t>СРЕДНЯЯ СУММА ШТРАФА ПО УПРАВЛЕНИЮ СОСТАВИЛА 8 896 РУБЛЕЙ.</a:t>
            </a:r>
            <a:br>
              <a:rPr lang="ru-RU" sz="1800" b="1" dirty="0" smtClean="0"/>
            </a:br>
            <a:r>
              <a:rPr lang="ru-RU" sz="1800" b="1" dirty="0" smtClean="0"/>
              <a:t>В СРАВНЕНИИ С 2014 ГОДОМ ССШ УВЕЛИЧИЛАСЬ НА 2 574 РУБЛЯ.</a:t>
            </a:r>
            <a:br>
              <a:rPr lang="ru-RU" sz="1800" b="1" dirty="0" smtClean="0"/>
            </a:br>
            <a:endParaRPr lang="ru-RU" sz="1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465606"/>
              </p:ext>
            </p:extLst>
          </p:nvPr>
        </p:nvGraphicFramePr>
        <p:xfrm>
          <a:off x="179511" y="1412775"/>
          <a:ext cx="8784977" cy="5213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945"/>
                <a:gridCol w="2748891"/>
                <a:gridCol w="2778141"/>
              </a:tblGrid>
              <a:tr h="5317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82129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УПРАВЛЕНИЕ</a:t>
                      </a:r>
                      <a:r>
                        <a:rPr lang="ru-RU" sz="2000" baseline="0" dirty="0" smtClean="0"/>
                        <a:t> </a:t>
                      </a:r>
                    </a:p>
                    <a:p>
                      <a:pPr algn="l"/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err="1" smtClean="0"/>
                        <a:t>г.ВОЛГОГРАД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9148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8 344 </a:t>
                      </a:r>
                      <a:endParaRPr lang="ru-RU" sz="2000" dirty="0"/>
                    </a:p>
                  </a:txBody>
                  <a:tcPr/>
                </a:tc>
              </a:tr>
              <a:tr h="49762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ВОЛЖСКИЙ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15 644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6 932</a:t>
                      </a:r>
                      <a:endParaRPr lang="ru-RU" sz="2000" dirty="0"/>
                    </a:p>
                  </a:txBody>
                  <a:tcPr/>
                </a:tc>
              </a:tr>
              <a:tr h="49762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КАМЫШИН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4 172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2 718</a:t>
                      </a:r>
                      <a:endParaRPr lang="ru-RU" sz="2000" dirty="0"/>
                    </a:p>
                  </a:txBody>
                  <a:tcPr/>
                </a:tc>
              </a:tr>
              <a:tr h="49762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МИХАЙЛОВКА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5 988</a:t>
                      </a:r>
                      <a:endParaRPr lang="ru-RU" sz="2000" dirty="0"/>
                    </a:p>
                  </a:txBody>
                  <a:tcPr/>
                </a:tc>
              </a:tr>
              <a:tr h="49762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ФРОЛОВО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6 868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4 718</a:t>
                      </a:r>
                      <a:endParaRPr lang="ru-RU" sz="2000" dirty="0"/>
                    </a:p>
                  </a:txBody>
                  <a:tcPr/>
                </a:tc>
              </a:tr>
              <a:tr h="49762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УРЮПИНСК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3 571</a:t>
                      </a:r>
                      <a:endParaRPr lang="ru-RU" sz="2000" dirty="0"/>
                    </a:p>
                  </a:txBody>
                  <a:tcPr/>
                </a:tc>
              </a:tr>
              <a:tr h="49762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КАЛАЧ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2 395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2 913</a:t>
                      </a:r>
                      <a:endParaRPr lang="ru-RU" sz="2000" dirty="0"/>
                    </a:p>
                  </a:txBody>
                  <a:tcPr/>
                </a:tc>
              </a:tr>
              <a:tr h="49762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ПАЛЛАСОВКА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5 175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4 894</a:t>
                      </a:r>
                      <a:endParaRPr lang="ru-RU" sz="2000" dirty="0"/>
                    </a:p>
                  </a:txBody>
                  <a:tcPr/>
                </a:tc>
              </a:tr>
              <a:tr h="49762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КОТЕЛЬНИКОВО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6 007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2 168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91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КОЛИЧЕСТВО </a:t>
            </a:r>
            <a:r>
              <a:rPr lang="ru-RU" sz="2000" b="1" dirty="0" smtClean="0"/>
              <a:t> СОСТАВЛЕННЫХ  ПРОТОКОЛОВ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(ТЕРРИТОРИАЛЬНЫЕ   ОТДЕЛЫ   УПРАВЛЕНИЯ )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505214"/>
              </p:ext>
            </p:extLst>
          </p:nvPr>
        </p:nvGraphicFramePr>
        <p:xfrm>
          <a:off x="457200" y="1124744"/>
          <a:ext cx="82296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460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ПРЕДСТАВЛЕНИЯ ОБ УСТРАНЕНИИ ПРИЧИН И УСЛОВИЙ</a:t>
            </a:r>
            <a:br>
              <a:rPr lang="ru-RU" sz="2000" b="1" dirty="0"/>
            </a:br>
            <a:r>
              <a:rPr lang="ru-RU" sz="2000" b="1" dirty="0"/>
              <a:t>СПОСОБСТВОВАВШИХ </a:t>
            </a:r>
            <a:r>
              <a:rPr lang="ru-RU" sz="2000" b="1" dirty="0" smtClean="0"/>
              <a:t>  СОВЕРШЕНИЮ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АДМИНИСТРАТИВНЫХ </a:t>
            </a:r>
            <a:r>
              <a:rPr lang="ru-RU" sz="2000" b="1" dirty="0" smtClean="0"/>
              <a:t>  ПРАВОНАРУШЕНИЙ</a:t>
            </a:r>
            <a:br>
              <a:rPr lang="ru-RU" sz="2000" b="1" dirty="0" smtClean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072869"/>
              </p:ext>
            </p:extLst>
          </p:nvPr>
        </p:nvGraphicFramePr>
        <p:xfrm>
          <a:off x="323528" y="1340768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204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9694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ПОКАЗАТЕЛИ </a:t>
            </a:r>
            <a:r>
              <a:rPr lang="ru-RU" sz="2000" b="1" dirty="0" smtClean="0"/>
              <a:t>ВНЕСЕННЫХ ПРЕДСТАВЛЕНИЙ </a:t>
            </a:r>
            <a:r>
              <a:rPr lang="ru-RU" sz="2000" b="1" dirty="0"/>
              <a:t>ОБ УСТРАНЕНИИ ПРИЧИН И </a:t>
            </a:r>
            <a:r>
              <a:rPr lang="ru-RU" sz="2000" b="1" dirty="0" smtClean="0"/>
              <a:t>УСЛОВИЙ СПОСОБСТВОВАВШИХ   </a:t>
            </a:r>
            <a:r>
              <a:rPr lang="ru-RU" sz="2000" b="1" dirty="0"/>
              <a:t>СОВЕРШЕНИЮ </a:t>
            </a:r>
            <a:br>
              <a:rPr lang="ru-RU" sz="2000" b="1" dirty="0"/>
            </a:br>
            <a:r>
              <a:rPr lang="ru-RU" sz="2000" b="1" dirty="0"/>
              <a:t>АДМИНИСТРАТИВНЫХ   </a:t>
            </a:r>
            <a:r>
              <a:rPr lang="ru-RU" sz="2000" b="1" dirty="0" smtClean="0"/>
              <a:t>ПРАВОНАРУШЕНИЙ</a:t>
            </a:r>
            <a:br>
              <a:rPr lang="ru-RU" sz="2000" b="1" dirty="0" smtClean="0"/>
            </a:br>
            <a:r>
              <a:rPr lang="ru-RU" sz="1800" b="1" dirty="0" smtClean="0"/>
              <a:t>(КОЛИЧЕСТВО  ПРЕДСТАВЛЕНИЙ  К  ВЫНЕСЕННЫМ  ПОСТАНОВЛЕНИЯМ  О  НАКАЗАНИИ)</a:t>
            </a: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352264"/>
              </p:ext>
            </p:extLst>
          </p:nvPr>
        </p:nvGraphicFramePr>
        <p:xfrm>
          <a:off x="107502" y="1484786"/>
          <a:ext cx="8928995" cy="525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758"/>
                <a:gridCol w="1413758"/>
                <a:gridCol w="1413758"/>
                <a:gridCol w="223225"/>
                <a:gridCol w="1881728"/>
                <a:gridCol w="1307197"/>
                <a:gridCol w="1275571"/>
              </a:tblGrid>
              <a:tr h="9205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ОТДЕЛ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КОЛИЧЕСТВО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ПОКАЗАТЕЛЬ 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ОТДЕЛ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КОЛИЧЕСТВО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42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ОЗПП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72 %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ВОЛЖСКИЙ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537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62 %</a:t>
                      </a:r>
                      <a:endParaRPr lang="ru-RU" dirty="0"/>
                    </a:p>
                  </a:txBody>
                  <a:tcPr/>
                </a:tc>
              </a:tr>
              <a:tr h="542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ОНГП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100 %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КАМЫШИН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2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ОЭН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92 %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КОТЕЛЬНИКОВО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64 %</a:t>
                      </a:r>
                      <a:endParaRPr lang="ru-RU" dirty="0"/>
                    </a:p>
                  </a:txBody>
                  <a:tcPr/>
                </a:tc>
              </a:tr>
              <a:tr h="542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err="1" smtClean="0"/>
                        <a:t>ОНГДиП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ФРОЛОВО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97 %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42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ОНКГ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МИХАЙЛОВКА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79 %</a:t>
                      </a:r>
                      <a:endParaRPr lang="ru-RU" dirty="0"/>
                    </a:p>
                  </a:txBody>
                  <a:tcPr/>
                </a:tc>
              </a:tr>
              <a:tr h="542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err="1" smtClean="0"/>
                        <a:t>ОНУТиРБ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ПАЛЛАСОВКА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27 %</a:t>
                      </a:r>
                      <a:endParaRPr lang="ru-RU" dirty="0"/>
                    </a:p>
                  </a:txBody>
                  <a:tcPr/>
                </a:tc>
              </a:tr>
              <a:tr h="542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err="1" smtClean="0"/>
                        <a:t>ОНТиСОТ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УРЮПИНСК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83 %</a:t>
                      </a:r>
                      <a:endParaRPr lang="ru-RU" dirty="0"/>
                    </a:p>
                  </a:txBody>
                  <a:tcPr/>
                </a:tc>
              </a:tr>
              <a:tr h="542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КАЛАЧ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23 %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74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ОБЖАЛОВАНИЕ ПОСТАНОВЛЕНИЙ О НАЗНАЧЕНИИ АДМИНИСТРАТИВНОГО НАКАЗАНИЯ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852257"/>
              </p:ext>
            </p:extLst>
          </p:nvPr>
        </p:nvGraphicFramePr>
        <p:xfrm>
          <a:off x="401698" y="1268760"/>
          <a:ext cx="8418773" cy="529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18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96944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ОБЖАЛОВАНИЕ ПОСТАНОВЛЕНИЙ О НАЗНАЧЕНИИ АДМИНИСТРАТИВНОГО НАКАЗАНИЯ</a:t>
            </a:r>
            <a:br>
              <a:rPr lang="ru-RU" sz="2000" b="1" dirty="0"/>
            </a:b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442671"/>
              </p:ext>
            </p:extLst>
          </p:nvPr>
        </p:nvGraphicFramePr>
        <p:xfrm>
          <a:off x="107502" y="1124742"/>
          <a:ext cx="8928995" cy="561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758"/>
                <a:gridCol w="1413758"/>
                <a:gridCol w="1413758"/>
                <a:gridCol w="223225"/>
                <a:gridCol w="1800199"/>
                <a:gridCol w="1388726"/>
                <a:gridCol w="1275571"/>
              </a:tblGrid>
              <a:tr h="4875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ОТДЕЛ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ОБЖАЛОВАНО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ОТМЕНЕНО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ОТДЕЛ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ОБЖАЛОВАНО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ОТМЕНЕНО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6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ОЗПП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28 (15 %)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ВОЛЖСКИЙ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5 (4 %)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26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ОНГП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 (50 %)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КАМЫШИН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 (18 %)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6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ОЭН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 (67 %)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КОТЕЛЬНИКОВО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 (40 %)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6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err="1" smtClean="0"/>
                        <a:t>ОНГДиП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(25 %)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ФРОЛОВО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 (25 %)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6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ОНКГ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15 (52 %)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МИХАЙЛОВКА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 (21 %)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6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err="1" smtClean="0"/>
                        <a:t>ОНУТиРБ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 (75 %)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ПАЛЛАСОВКА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 (50 %)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6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err="1" smtClean="0"/>
                        <a:t>ОНТиСОТ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(50 %)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УРЮПИНСК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 (17 %)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20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ПРОКУРАТУРА, ОВД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7 (32 %)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КАЛАЧ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(100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%)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6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ИТОГО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/>
                        <a:t>262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/>
                        <a:t>59 (23 %)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="1" dirty="0" smtClean="0"/>
                        <a:t>ИТОГО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/>
                        <a:t>194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b="1" dirty="0" smtClean="0"/>
                        <a:t>25 (13 %)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92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09120"/>
            <a:ext cx="7848872" cy="10081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БЛАГОДАРЮ ЗА ВНИМАНИЕ !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8" b="14738"/>
          <a:stretch>
            <a:fillRect/>
          </a:stretch>
        </p:blipFill>
        <p:spPr>
          <a:xfrm>
            <a:off x="971600" y="836712"/>
            <a:ext cx="7416824" cy="3189982"/>
          </a:xfrm>
        </p:spPr>
      </p:pic>
    </p:spTree>
    <p:extLst>
      <p:ext uri="{BB962C8B-B14F-4D97-AF65-F5344CB8AC3E}">
        <p14:creationId xmlns:p14="http://schemas.microsoft.com/office/powerpoint/2010/main" val="401644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Наибольшее количество протоколов </a:t>
            </a:r>
            <a:r>
              <a:rPr lang="ru-RU" sz="2700" b="1" dirty="0" smtClean="0"/>
              <a:t>( 67 %) составлено </a:t>
            </a:r>
            <a:r>
              <a:rPr lang="ru-RU" sz="2700" b="1" dirty="0"/>
              <a:t>по фактам правонарушений, предусмотренных </a:t>
            </a:r>
            <a:r>
              <a:rPr lang="ru-RU" sz="2700" b="1" dirty="0" smtClean="0"/>
              <a:t>статьями КоАП РФ:</a:t>
            </a:r>
            <a:endParaRPr lang="ru-RU" sz="27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040062"/>
              </p:ext>
            </p:extLst>
          </p:nvPr>
        </p:nvGraphicFramePr>
        <p:xfrm>
          <a:off x="323528" y="1628801"/>
          <a:ext cx="8640960" cy="5020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027"/>
                <a:gridCol w="1633449"/>
                <a:gridCol w="1908212"/>
                <a:gridCol w="2448272"/>
              </a:tblGrid>
              <a:tr h="8626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СТАТЬЯ КоАП РФ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2015 ГОД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2014 ГОД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Общероссийский показатель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за 9 месяцев 2015 г.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69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ст.</a:t>
                      </a:r>
                      <a:r>
                        <a:rPr lang="ru-RU" sz="2200" b="0" baseline="0" dirty="0" smtClean="0"/>
                        <a:t> 6.3.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14,7 %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14,4 %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18,3 %</a:t>
                      </a:r>
                      <a:endParaRPr lang="ru-RU" sz="2200" b="0" dirty="0"/>
                    </a:p>
                  </a:txBody>
                  <a:tcPr/>
                </a:tc>
              </a:tr>
              <a:tr h="61451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ст. 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14 % 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16 %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14 %</a:t>
                      </a:r>
                    </a:p>
                  </a:txBody>
                  <a:tcPr/>
                </a:tc>
              </a:tr>
              <a:tr h="585901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ч. 1 ст. 6.7.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12</a:t>
                      </a:r>
                      <a:r>
                        <a:rPr lang="ru-RU" sz="2200" b="0" baseline="0" dirty="0" smtClean="0"/>
                        <a:t> %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9,5</a:t>
                      </a:r>
                      <a:r>
                        <a:rPr lang="ru-RU" sz="2200" b="0" baseline="0" dirty="0" smtClean="0"/>
                        <a:t> %</a:t>
                      </a:r>
                      <a:endParaRPr lang="ru-RU" sz="2200" b="0" dirty="0" smtClean="0"/>
                    </a:p>
                  </a:txBody>
                  <a:tcPr/>
                </a:tc>
              </a:tr>
              <a:tr h="619819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ч.1 ст. 14.7.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7 %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7 %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-----</a:t>
                      </a:r>
                      <a:endParaRPr lang="ru-RU" sz="2200" b="0" dirty="0"/>
                    </a:p>
                  </a:txBody>
                  <a:tcPr/>
                </a:tc>
              </a:tr>
              <a:tr h="466156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ст. 14.15.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7 %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7 %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8 %</a:t>
                      </a:r>
                      <a:endParaRPr lang="ru-RU" sz="2200" dirty="0"/>
                    </a:p>
                  </a:txBody>
                  <a:tcPr/>
                </a:tc>
              </a:tr>
              <a:tr h="528828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ч. 1 ст. 19.5.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7 %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8 %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-----</a:t>
                      </a:r>
                      <a:endParaRPr lang="ru-RU" sz="2200" b="0" dirty="0"/>
                    </a:p>
                  </a:txBody>
                  <a:tcPr/>
                </a:tc>
              </a:tr>
              <a:tr h="528828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ч.1 ст. 20.25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6 %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8 %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-----</a:t>
                      </a:r>
                      <a:endParaRPr lang="ru-RU" sz="2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03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 smtClean="0"/>
              <a:t>РЕЗУЛЬТАТИВНОСТЬ ПРОВЕДЕННЫХ </a:t>
            </a:r>
            <a:br>
              <a:rPr lang="ru-RU" sz="2200" b="1" dirty="0" smtClean="0"/>
            </a:br>
            <a:r>
              <a:rPr lang="ru-RU" sz="2200" b="1" dirty="0" smtClean="0"/>
              <a:t>АДМИНИСТРАТИВНЫХ  РАССЛЕДОВАНИЙ</a:t>
            </a:r>
            <a:br>
              <a:rPr lang="ru-RU" sz="2200" b="1" dirty="0" smtClean="0"/>
            </a:br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839945"/>
              </p:ext>
            </p:extLst>
          </p:nvPr>
        </p:nvGraphicFramePr>
        <p:xfrm>
          <a:off x="395536" y="1412776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35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РЕЗУЛЬТАТИВНОСТЬ ПРОВЕДЕННЫХ  </a:t>
            </a:r>
            <a:br>
              <a:rPr lang="ru-RU" sz="2200" b="1" dirty="0" smtClean="0"/>
            </a:br>
            <a:r>
              <a:rPr lang="ru-RU" sz="2200" b="1" dirty="0" smtClean="0"/>
              <a:t>АДМИНИСТРАТИВНЫХ  РАССЛЕДОВАНИЙ </a:t>
            </a:r>
            <a:br>
              <a:rPr lang="ru-RU" sz="2200" b="1" dirty="0" smtClean="0"/>
            </a:br>
            <a:r>
              <a:rPr lang="ru-RU" sz="2200" b="1" dirty="0" smtClean="0"/>
              <a:t>(ОТДЕЛЫ  УПРАВЛЕНИЯ  г. ВОЛГОГРАД)</a:t>
            </a:r>
            <a:endParaRPr lang="ru-RU" sz="2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218361"/>
              </p:ext>
            </p:extLst>
          </p:nvPr>
        </p:nvGraphicFramePr>
        <p:xfrm>
          <a:off x="251520" y="1412776"/>
          <a:ext cx="8784976" cy="525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56184"/>
                <a:gridCol w="2016224"/>
                <a:gridCol w="1584176"/>
                <a:gridCol w="2016224"/>
              </a:tblGrid>
              <a:tr h="428318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531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проведенных АР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Результативность АР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 проведенных АР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Результативность АР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8109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ОЗПП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73 %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93 %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8109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ОНГП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45 %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43 %</a:t>
                      </a:r>
                      <a:endParaRPr lang="ru-RU" sz="2000" dirty="0"/>
                    </a:p>
                  </a:txBody>
                  <a:tcPr/>
                </a:tc>
              </a:tr>
              <a:tr h="48109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ОЭН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48 %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47 %</a:t>
                      </a:r>
                      <a:endParaRPr lang="ru-RU" sz="2000" dirty="0"/>
                    </a:p>
                  </a:txBody>
                  <a:tcPr/>
                </a:tc>
              </a:tr>
              <a:tr h="48109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ОНГДиП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43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72 %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39 %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109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ОНКГ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rgbClr val="00B050"/>
                          </a:solidFill>
                        </a:rPr>
                        <a:t>81 %</a:t>
                      </a:r>
                      <a:endParaRPr lang="ru-RU" sz="2000" b="1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594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69 %</a:t>
                      </a:r>
                      <a:endParaRPr lang="ru-RU" sz="2000" dirty="0"/>
                    </a:p>
                  </a:txBody>
                  <a:tcPr/>
                </a:tc>
              </a:tr>
              <a:tr h="634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ОНУТиРБ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33 %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43 %</a:t>
                      </a:r>
                      <a:endParaRPr lang="ru-RU" sz="2000" dirty="0"/>
                    </a:p>
                  </a:txBody>
                  <a:tcPr/>
                </a:tc>
              </a:tr>
              <a:tr h="634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ОНТиСОТ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53 %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95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РЕЗУЛЬТАТИВНОСТЬ ПРОВЕДЕННЫХ  </a:t>
            </a:r>
            <a:br>
              <a:rPr lang="ru-RU" sz="2200" b="1" dirty="0" smtClean="0"/>
            </a:br>
            <a:r>
              <a:rPr lang="ru-RU" sz="2200" b="1" dirty="0" smtClean="0"/>
              <a:t>АДМИНИСТРАТИВНЫХ  РАССЛЕДОВАНИЙ </a:t>
            </a:r>
            <a:br>
              <a:rPr lang="ru-RU" sz="2200" b="1" dirty="0" smtClean="0"/>
            </a:br>
            <a:r>
              <a:rPr lang="ru-RU" sz="2200" b="1" dirty="0" smtClean="0"/>
              <a:t>(ТЕРРИТОРИАЛЬНЫЕ  ОТДЕЛЫ  УПРАВЛЕНИЯ )</a:t>
            </a:r>
            <a:endParaRPr lang="ru-RU" sz="2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478702"/>
              </p:ext>
            </p:extLst>
          </p:nvPr>
        </p:nvGraphicFramePr>
        <p:xfrm>
          <a:off x="107504" y="1401772"/>
          <a:ext cx="8928992" cy="5291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584176"/>
                <a:gridCol w="2016224"/>
                <a:gridCol w="1551123"/>
                <a:gridCol w="2049277"/>
              </a:tblGrid>
              <a:tr h="393856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708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проведенных АР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Результативность АР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Количество проведенных АР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Результативность АР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0354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ВОЛЖСКИЙ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228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37 %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284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41 %</a:t>
                      </a:r>
                      <a:endParaRPr lang="ru-RU" sz="2000" dirty="0"/>
                    </a:p>
                  </a:txBody>
                  <a:tcPr/>
                </a:tc>
              </a:tr>
              <a:tr h="51504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КАМЫШИН</a:t>
                      </a:r>
                    </a:p>
                    <a:p>
                      <a:pPr algn="l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33 %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36 %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0138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КОТЕЛЬНИКОВО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50 %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50 %</a:t>
                      </a:r>
                      <a:endParaRPr lang="ru-RU" sz="2000" dirty="0"/>
                    </a:p>
                  </a:txBody>
                  <a:tcPr/>
                </a:tc>
              </a:tr>
              <a:tr h="51504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ФРОЛОВО</a:t>
                      </a:r>
                    </a:p>
                    <a:p>
                      <a:pPr algn="l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66 %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41 %</a:t>
                      </a:r>
                      <a:endParaRPr lang="ru-RU" sz="2000" dirty="0"/>
                    </a:p>
                  </a:txBody>
                  <a:tcPr/>
                </a:tc>
              </a:tr>
              <a:tr h="40354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МИХАЙЛОВКА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</a:rPr>
                        <a:t>42 %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50 %</a:t>
                      </a:r>
                      <a:endParaRPr lang="ru-RU" sz="2000" dirty="0"/>
                    </a:p>
                  </a:txBody>
                  <a:tcPr/>
                </a:tc>
              </a:tr>
              <a:tr h="532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ПАЛЛАСОВКА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71 %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68 %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32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УРЮПИНСК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43 %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67 %</a:t>
                      </a:r>
                      <a:endParaRPr lang="ru-RU" sz="2000" dirty="0"/>
                    </a:p>
                  </a:txBody>
                  <a:tcPr/>
                </a:tc>
              </a:tr>
              <a:tr h="393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КАЛАЧ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45 %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49 %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89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НАГРУЗКА  ПО  КОЛИЧЕСТВУ  СОСТАВЛЕННЫХ ПРОТОКОЛОВ  И  ПРОВЕДЕННЫХ   АР   НА  ОДНО  ДОЛЖНОСТНОЕ  ЛИЦО  </a:t>
            </a:r>
            <a:br>
              <a:rPr lang="ru-RU" sz="2200" b="1" dirty="0"/>
            </a:br>
            <a:r>
              <a:rPr lang="ru-RU" sz="2200" b="1" dirty="0"/>
              <a:t>(ОТДЕЛЫ  УПРАВЛЕНИЯ  ВОЛГОГРАД)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460025"/>
              </p:ext>
            </p:extLst>
          </p:nvPr>
        </p:nvGraphicFramePr>
        <p:xfrm>
          <a:off x="251520" y="1412776"/>
          <a:ext cx="8784976" cy="530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728192"/>
                <a:gridCol w="1944216"/>
                <a:gridCol w="1800200"/>
                <a:gridCol w="1872208"/>
              </a:tblGrid>
              <a:tr h="381379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ОТДЕЛ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267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составленных протоколов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 проведенных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АР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составленных протоколов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Количество проведенных АР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ОЗПП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36,0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ОНГП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28,7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ОЭН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31,4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ОНГДиП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49,5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5,4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37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ОНКГ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</a:rPr>
                        <a:t>40,6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rgbClr val="FF0000"/>
                          </a:solidFill>
                        </a:rPr>
                        <a:t>26,2</a:t>
                      </a:r>
                      <a:endParaRPr lang="ru-RU" sz="20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5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ОНУТиРБ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</a:tr>
              <a:tr h="565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ОНТиСОТ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</a:tr>
              <a:tr h="565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ОГРиЛ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------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-----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70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4415</TotalTime>
  <Words>1538</Words>
  <Application>Microsoft Office PowerPoint</Application>
  <PresentationFormat>Экран (4:3)</PresentationFormat>
  <Paragraphs>914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Ясность</vt:lpstr>
      <vt:lpstr>АНАЛИЗ ПРАКТИКИ ПРИМЕНЕНИЯ  АДМИНИСТРАТИВНОГО ЗАКОНОДАТЕЛЬСТВА  УПРАВЛЕНИЕМ РОСПОТРЕБНАДЗОРА  ПО ВОЛГОГРАДСКОЙ ОБЛАСТИ ЗА 2015 ГОД  ДОКЛАДЧИК  НАЧАЛЬНИК  ОТДЕЛА  ЮРИДИЧЕСКОГО  ОБЕСПЕЧЕНИЯ    РЯБОВА И.А.</vt:lpstr>
      <vt:lpstr>КОЛИЧЕСТВО СОСТАВЛЕННЫХ ПРОТОКОЛОВ  ОБ АДМИНИСТРАТИВНЫХ ПРАВОНАРУШЕНИЯХ  </vt:lpstr>
      <vt:lpstr>КОЛИЧЕСТВО СОСТАВЛЕННЫХ ПРОТОКОЛОВ  (ОТДЕЛЫ УПРАВЛЕНИЯ  г. ВОЛГОГРАД) </vt:lpstr>
      <vt:lpstr>КОЛИЧЕСТВО  СОСТАВЛЕННЫХ  ПРОТОКОЛОВ  (ТЕРРИТОРИАЛЬНЫЕ   ОТДЕЛЫ   УПРАВЛЕНИЯ ) </vt:lpstr>
      <vt:lpstr>Наибольшее количество протоколов ( 67 %) составлено по фактам правонарушений, предусмотренных статьями КоАП РФ:</vt:lpstr>
      <vt:lpstr>РЕЗУЛЬТАТИВНОСТЬ ПРОВЕДЕННЫХ  АДМИНИСТРАТИВНЫХ  РАССЛЕДОВАНИЙ </vt:lpstr>
      <vt:lpstr>РЕЗУЛЬТАТИВНОСТЬ ПРОВЕДЕННЫХ   АДМИНИСТРАТИВНЫХ  РАССЛЕДОВАНИЙ  (ОТДЕЛЫ  УПРАВЛЕНИЯ  г. ВОЛГОГРАД)</vt:lpstr>
      <vt:lpstr>РЕЗУЛЬТАТИВНОСТЬ ПРОВЕДЕННЫХ   АДМИНИСТРАТИВНЫХ  РАССЛЕДОВАНИЙ  (ТЕРРИТОРИАЛЬНЫЕ  ОТДЕЛЫ  УПРАВЛЕНИЯ )</vt:lpstr>
      <vt:lpstr>НАГРУЗКА  ПО  КОЛИЧЕСТВУ  СОСТАВЛЕННЫХ ПРОТОКОЛОВ  И  ПРОВЕДЕННЫХ   АР   НА  ОДНО  ДОЛЖНОСТНОЕ  ЛИЦО   (ОТДЕЛЫ  УПРАВЛЕНИЯ  ВОЛГОГРАД) </vt:lpstr>
      <vt:lpstr>НАГРУЗКА  ПО  КОЛИЧЕСТВУ  СОСТАВЛЕННЫХ ПРОТОКОЛОВ  И  ПРОВЕДЕННЫХ   АР   НА  ОДНО  ДОЛЖНОСТНОЕ  ЛИЦО   (ТЕРРИТОРИАЛЬНЫЕ  ОТДЕЛЫ  УПРАВЛЕНИЯ ) </vt:lpstr>
      <vt:lpstr>ПРИМЕНЕНИЕ СТАТЬИ  6.3. КоАП РФ </vt:lpstr>
      <vt:lpstr>ПОКАЗАТЕЛЬ ПРИМЕНЕНИЯ СТ. 6.3. КОАП РФ  ОТДЕЛАМИ   УПРАВЛЕНИЯ  (Г. ВОЛГОГРАД)   -   15 % (386 ПРОТОКОЛОВ)</vt:lpstr>
      <vt:lpstr>ПОКАЗАТЕЛЬ ПРИМЕНЕНИЯ СТ. 6.3. КОАП РФ  ТЕРРИТОРИАЛЬНЫМИ  ОТДЕЛАМИ   УПРАВЛЕНИЯ  -   15 %  (485 ПРОТОКОЛОВ) </vt:lpstr>
      <vt:lpstr>КОЛИЧЕСТВО СОСТАВЛЕННЫХ ПРОТОКОЛОВ ПО СТ.СТ. 14.43 - 14.46 И Ч.15 СТ. 19.5 КоАП РФ </vt:lpstr>
      <vt:lpstr>ПРИМЕНЕНИЕ СОСТАВОВ  АДМИНИСТРАТИВНЫХ ПРАВОНАРУШЕНИЙ</vt:lpstr>
      <vt:lpstr>КОЛИЧЕСТВО  ПРИМЕНЯЕМЫХ СОСТАВОВ КоАП РФ  (ОТДЕЛЫ УПРАВЛЕНИЯ Г. ВОЛГОГРАД)</vt:lpstr>
      <vt:lpstr>КОЛИЧЕСТВО  ПРИМЕНЯЕМЫХ СОСТАВОВ КоАП РФ  (ТЕРРИТОРИАЛЬНЫЕ  ОТДЕЛЫ УПРАВЛЕНИЯ)</vt:lpstr>
      <vt:lpstr>КОЛИЧЕСТВО  ПРИМЕНЯЕМЫХ СОСТАВОВ КоАП РФ  (ТО  КАМЫШИН)</vt:lpstr>
      <vt:lpstr>КОЛИЧЕСТВО  ПРИМЕНЯЕМЫХ СОСТАВОВ КоАП РФ  (ТО  ВОЛЖСКИЙ)</vt:lpstr>
      <vt:lpstr>КОЛИЧЕСТВО  ПРИМЕНЯЕМЫХ СОСТАВОВ КоАП РФ  (ТО  ФРОЛОВО)</vt:lpstr>
      <vt:lpstr>КОЛИЧЕСТВО  ПРИМЕНЯЕМЫХ СОСТАВОВ КоАП РФ  (ТО  УРЮПИНСК)</vt:lpstr>
      <vt:lpstr>КОЛИЧЕСТВО  ПРИМЕНЯЕМЫХ СОСТАВОВ КоАП РФ  (ТО  КОТЕЛЬНИКОВО)</vt:lpstr>
      <vt:lpstr>КОЛИЧЕСТВО  ПРИМЕНЯЕМЫХ СОСТАВОВ КоАП РФ  (ТО  ПАЛЛАСОВКА)</vt:lpstr>
      <vt:lpstr>КОЛИЧЕСТВО  ПРИМЕНЯЕМЫХ СОСТАВОВ КоАП РФ  (ТО  МИХАЙЛОВКА)</vt:lpstr>
      <vt:lpstr>КОЛИЧЕСТВО  ПРИМЕНЯЕМЫХ СОСТАВОВ КоАП РФ  (ТО  КАЛАЧ)</vt:lpstr>
      <vt:lpstr>УДЕЛЬНЫЙ ВЕС ПРОТОКОЛОВ  СОСТАВЛЕННЫХ В ОТНОШЕНИИ ЮРИДИЧЕСКИХ ЛИЦ  </vt:lpstr>
      <vt:lpstr>ПОКАЗАТЕЛИ СОСТАВЛЕНИЯ ПРОТОКОЛОВ  НА ЮРИДИЧЕСКИХ ЛИЦ</vt:lpstr>
      <vt:lpstr>РЕЗУЛЬТАТЫ РАССМОТРЕНИЯ СУДОМ ПРОТОКОЛОВ НАПРАВЛЕННЫХ ДЛЯ РАССМОТРЕНИЯ ПО ПОДВЕДОМСТВЕННОСТИ</vt:lpstr>
      <vt:lpstr>ПОКАЗАТЕЛЬ ПРЕКРАЩЕННЫХ ДЕЛ  СУДЕБНЫМИ ОРГАНАМИ </vt:lpstr>
      <vt:lpstr>ПОКАЗАТЕЛИ ПРЕКРАЩЕННЫХ ДЕЛ СУДЕБНЫМИ ОРГАНАМИ</vt:lpstr>
      <vt:lpstr>АДМИНИСТРАТИВНОЕ  ПРИОСТАНОВЛЕНИЕ   ДЕЯТЕЛЬНОСТИ </vt:lpstr>
      <vt:lpstr>КОЛИЧЕСТВО  ПОСТУПИВШИХ  АДМИНИСТРАТИВНЫХ МАТЕРИАЛОВ </vt:lpstr>
      <vt:lpstr>ЗА 2015 ГОД УПРАВЛЕНИЕМ РАССМОТРЕНО  4 877  ДЕЛ  ОБ АДМИНИСТРАТИВНЫХ ПРАВОНАРУШЕНИЯХ</vt:lpstr>
      <vt:lpstr>ПОКАЗАТЕЛЬ  ПРИМЕНЕНИЯ  АДМИНИСТРАТИВНОГО НАКАЗАНИЯ  В  ВИДЕ  ПРЕДУПРЕЖДЕНИЯ   В  ЦЕЛОМ  ПО ТЕРРИТОРИАЛЬНЫМ ОТДЕЛАМ  УПРАВЛЕНИЯ  СОСТАВИЛ – 5,2 %, ЧТО НА 3,7 % НИЖЕ ПОКАЗАТЕЛЯ ПРОШЛОГО ГОДА  </vt:lpstr>
      <vt:lpstr>ОБЩАЯ СУММА НАЛОЖЕННЫХ ШТРАФОВ (В МЛН. РУБЛЕЙ)</vt:lpstr>
      <vt:lpstr>СУММА   НАЛОЖЕННЫХ   ШТРАФОВ  УПРАВЛЕНИЕМ (ОТДЕЛЫ  УПРАВЛЕНИЯ  Г. ВОЛГОГРАД)</vt:lpstr>
      <vt:lpstr>СУММА   НАЛОЖЕННЫХ   ШТРАФОВ УПРАВЛЕНИЕМ (ТЕРРИТОРИАЛЬНЫЕ   ОТДЕЛЫ )  НА ТО ВОЛЖСКИЙ ПРИХОДИТСЯ 56 % ОТ ОБЩЕЙ СУММЫ ШТРАФОВ НАЛОЖЕННЫХ ТО</vt:lpstr>
      <vt:lpstr>ВЗЫСКИВАЕМОСТЬ АДМИНИСТРАТИВНЫХ ШТРАФОВ </vt:lpstr>
      <vt:lpstr>СРЕДНЯЯ СУММА ШТРАФА ПО УПРАВЛЕНИЮ СОСТАВИЛА 8 896 РУБЛЕЙ. В СРАВНЕНИИ С 2014 ГОДОМ ССШ УВЕЛИЧИЛАСЬ НА 2 574 РУБЛЯ. </vt:lpstr>
      <vt:lpstr>ПРЕДСТАВЛЕНИЯ ОБ УСТРАНЕНИИ ПРИЧИН И УСЛОВИЙ СПОСОБСТВОВАВШИХ   СОВЕРШЕНИЮ  АДМИНИСТРАТИВНЫХ   ПРАВОНАРУШЕНИЙ </vt:lpstr>
      <vt:lpstr>ПОКАЗАТЕЛИ ВНЕСЕННЫХ ПРЕДСТАВЛЕНИЙ ОБ УСТРАНЕНИИ ПРИЧИН И УСЛОВИЙ СПОСОБСТВОВАВШИХ   СОВЕРШЕНИЮ  АДМИНИСТРАТИВНЫХ   ПРАВОНАРУШЕНИЙ (КОЛИЧЕСТВО  ПРЕДСТАВЛЕНИЙ  К  ВЫНЕСЕННЫМ  ПОСТАНОВЛЕНИЯМ  О  НАКАЗАНИИ) </vt:lpstr>
      <vt:lpstr>ОБЖАЛОВАНИЕ ПОСТАНОВЛЕНИЙ О НАЗНАЧЕНИИ АДМИНИСТРАТИВНОГО НАКАЗАНИЯ </vt:lpstr>
      <vt:lpstr>ОБЖАЛОВАНИЕ ПОСТАНОВЛЕНИЙ О НАЗНАЧЕНИИ АДМИНИСТРАТИВНОГО НАКАЗАНИЯ 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Рябова</dc:creator>
  <cp:lastModifiedBy>Рябова</cp:lastModifiedBy>
  <cp:revision>455</cp:revision>
  <dcterms:created xsi:type="dcterms:W3CDTF">2013-02-08T09:51:09Z</dcterms:created>
  <dcterms:modified xsi:type="dcterms:W3CDTF">2016-02-26T05:37:37Z</dcterms:modified>
</cp:coreProperties>
</file>